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5" r:id="rId3"/>
  </p:sldMasterIdLst>
  <p:notesMasterIdLst>
    <p:notesMasterId r:id="rId5"/>
  </p:notesMasterIdLst>
  <p:handoutMasterIdLst>
    <p:handoutMasterId r:id="rId57"/>
  </p:handoutMasterIdLst>
  <p:sldIdLst>
    <p:sldId id="317" r:id="rId4"/>
    <p:sldId id="258" r:id="rId6"/>
    <p:sldId id="259" r:id="rId7"/>
    <p:sldId id="437" r:id="rId8"/>
    <p:sldId id="383" r:id="rId9"/>
    <p:sldId id="458" r:id="rId10"/>
    <p:sldId id="459" r:id="rId11"/>
    <p:sldId id="575" r:id="rId12"/>
    <p:sldId id="543" r:id="rId13"/>
    <p:sldId id="509" r:id="rId14"/>
    <p:sldId id="576" r:id="rId15"/>
    <p:sldId id="461" r:id="rId16"/>
    <p:sldId id="462" r:id="rId17"/>
    <p:sldId id="463" r:id="rId18"/>
    <p:sldId id="465" r:id="rId19"/>
    <p:sldId id="578" r:id="rId20"/>
    <p:sldId id="577" r:id="rId21"/>
    <p:sldId id="542" r:id="rId22"/>
    <p:sldId id="580" r:id="rId23"/>
    <p:sldId id="581" r:id="rId24"/>
    <p:sldId id="582" r:id="rId25"/>
    <p:sldId id="466" r:id="rId26"/>
    <p:sldId id="583" r:id="rId27"/>
    <p:sldId id="584" r:id="rId28"/>
    <p:sldId id="586" r:id="rId29"/>
    <p:sldId id="587" r:id="rId30"/>
    <p:sldId id="588" r:id="rId31"/>
    <p:sldId id="590" r:id="rId32"/>
    <p:sldId id="585" r:id="rId33"/>
    <p:sldId id="589" r:id="rId34"/>
    <p:sldId id="478" r:id="rId35"/>
    <p:sldId id="485" r:id="rId36"/>
    <p:sldId id="619" r:id="rId37"/>
    <p:sldId id="486" r:id="rId38"/>
    <p:sldId id="487" r:id="rId39"/>
    <p:sldId id="488" r:id="rId40"/>
    <p:sldId id="489" r:id="rId41"/>
    <p:sldId id="490" r:id="rId42"/>
    <p:sldId id="491" r:id="rId43"/>
    <p:sldId id="492" r:id="rId44"/>
    <p:sldId id="493" r:id="rId45"/>
    <p:sldId id="499" r:id="rId46"/>
    <p:sldId id="544" r:id="rId47"/>
    <p:sldId id="471" r:id="rId48"/>
    <p:sldId id="472" r:id="rId49"/>
    <p:sldId id="473" r:id="rId50"/>
    <p:sldId id="474" r:id="rId51"/>
    <p:sldId id="591" r:id="rId52"/>
    <p:sldId id="592" r:id="rId53"/>
    <p:sldId id="593" r:id="rId54"/>
    <p:sldId id="505" r:id="rId55"/>
    <p:sldId id="427" r:id="rId56"/>
  </p:sldIdLst>
  <p:sldSz cx="12192000" cy="6858000"/>
  <p:notesSz cx="6858000" cy="9144000"/>
  <p:custDataLst>
    <p:tags r:id="rId6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7688"/>
    <a:srgbClr val="F6F6F6"/>
    <a:srgbClr val="00A3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主题样式 2 - 强调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170" autoAdjust="0"/>
    <p:restoredTop sz="94660"/>
  </p:normalViewPr>
  <p:slideViewPr>
    <p:cSldViewPr snapToGrid="0">
      <p:cViewPr varScale="1">
        <p:scale>
          <a:sx n="90" d="100"/>
          <a:sy n="90" d="100"/>
        </p:scale>
        <p:origin x="110" y="19"/>
      </p:cViewPr>
      <p:guideLst>
        <p:guide orient="horz" pos="2013"/>
        <p:guide pos="3839"/>
      </p:guideLst>
    </p:cSldViewPr>
  </p:slideViewPr>
  <p:notesTextViewPr>
    <p:cViewPr>
      <p:scale>
        <a:sx n="1" d="1"/>
        <a:sy n="1" d="1"/>
      </p:scale>
      <p:origin x="0" y="0"/>
    </p:cViewPr>
  </p:notesTextViewPr>
  <p:sorterViewPr>
    <p:cViewPr>
      <p:scale>
        <a:sx n="25" d="100"/>
        <a:sy n="25" d="100"/>
      </p:scale>
      <p:origin x="0" y="0"/>
    </p:cViewPr>
  </p:sorterViewPr>
  <p:gridSpacing cx="36004" cy="36004"/>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1" Type="http://schemas.openxmlformats.org/officeDocument/2006/relationships/tags" Target="tags/tag23.xml"/><Relationship Id="rId60" Type="http://schemas.openxmlformats.org/officeDocument/2006/relationships/tableStyles" Target="tableStyles.xml"/><Relationship Id="rId6" Type="http://schemas.openxmlformats.org/officeDocument/2006/relationships/slide" Target="slides/slide2.xml"/><Relationship Id="rId59" Type="http://schemas.openxmlformats.org/officeDocument/2006/relationships/viewProps" Target="viewProps.xml"/><Relationship Id="rId58" Type="http://schemas.openxmlformats.org/officeDocument/2006/relationships/presProps" Target="presProps.xml"/><Relationship Id="rId57" Type="http://schemas.openxmlformats.org/officeDocument/2006/relationships/handoutMaster" Target="handoutMasters/handoutMaster1.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C0F7B8-3097-4669-8E62-5BE6BCD9FB5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7E94B9-1F08-48DF-B7B6-E879767F1CA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A5A05C-F0C7-42B6-A6FD-D285A38D1488}"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A5A05C-F0C7-42B6-A6FD-D285A38D1488}"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A5A05C-F0C7-42B6-A6FD-D285A38D1488}"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A5A05C-F0C7-42B6-A6FD-D285A38D1488}"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A5A05C-F0C7-42B6-A6FD-D285A38D1488}"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555B25F-535F-4C5D-B1DA-56F763568BB0}"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A5A05C-F0C7-42B6-A6FD-D285A38D1488}"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
        <p:nvSpPr>
          <p:cNvPr id="6" name="矩形 5"/>
          <p:cNvSpPr/>
          <p:nvPr userDrawn="1"/>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37"/>
          <p:cNvSpPr txBox="1"/>
          <p:nvPr userDrawn="1"/>
        </p:nvSpPr>
        <p:spPr>
          <a:xfrm>
            <a:off x="1261266" y="270756"/>
            <a:ext cx="1415726" cy="461643"/>
          </a:xfrm>
          <a:prstGeom prst="rect">
            <a:avLst/>
          </a:prstGeom>
          <a:noFill/>
        </p:spPr>
        <p:txBody>
          <a:bodyPr wrap="none" lIns="91417" tIns="45709" rIns="91417" bIns="45709" rtlCol="0">
            <a:spAutoFit/>
          </a:bodyPr>
          <a:lstStyle/>
          <a:p>
            <a:pPr lvl="0" defTabSz="914400">
              <a:defRPr/>
            </a:pPr>
            <a:r>
              <a:rPr lang="zh-CN" altLang="en-US" sz="2400" b="0" dirty="0">
                <a:solidFill>
                  <a:schemeClr val="accent1"/>
                </a:solidFill>
                <a:latin typeface="微软雅黑" panose="020B0503020204020204" pitchFamily="34" charset="-122"/>
                <a:ea typeface="微软雅黑" panose="020B0503020204020204" pitchFamily="34" charset="-122"/>
              </a:rPr>
              <a:t>市场分析</a:t>
            </a:r>
            <a:endParaRPr kumimoji="0" lang="zh-CN" altLang="en-US" sz="24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endParaRPr>
          </a:p>
        </p:txBody>
      </p:sp>
      <p:sp>
        <p:nvSpPr>
          <p:cNvPr id="5" name="五边形 2"/>
          <p:cNvSpPr>
            <a:spLocks noChangeArrowheads="1"/>
          </p:cNvSpPr>
          <p:nvPr userDrawn="1"/>
        </p:nvSpPr>
        <p:spPr bwMode="auto">
          <a:xfrm>
            <a:off x="0" y="317501"/>
            <a:ext cx="698227" cy="471488"/>
          </a:xfrm>
          <a:prstGeom prst="homePlate">
            <a:avLst>
              <a:gd name="adj" fmla="val 49904"/>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
        <p:nvSpPr>
          <p:cNvPr id="7" name="燕尾形 8"/>
          <p:cNvSpPr>
            <a:spLocks noChangeArrowheads="1"/>
          </p:cNvSpPr>
          <p:nvPr userDrawn="1"/>
        </p:nvSpPr>
        <p:spPr bwMode="auto">
          <a:xfrm>
            <a:off x="566516" y="317501"/>
            <a:ext cx="431632" cy="471488"/>
          </a:xfrm>
          <a:prstGeom prst="chevron">
            <a:avLst>
              <a:gd name="adj" fmla="val 5000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7" grpId="0" animBg="1" autoUpdateAnimBg="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sp>
        <p:nvSpPr>
          <p:cNvPr id="6" name="矩形 5"/>
          <p:cNvSpPr/>
          <p:nvPr userDrawn="1"/>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37"/>
          <p:cNvSpPr txBox="1"/>
          <p:nvPr userDrawn="1"/>
        </p:nvSpPr>
        <p:spPr>
          <a:xfrm>
            <a:off x="1287022" y="270756"/>
            <a:ext cx="1415726" cy="461643"/>
          </a:xfrm>
          <a:prstGeom prst="rect">
            <a:avLst/>
          </a:prstGeom>
          <a:noFill/>
        </p:spPr>
        <p:txBody>
          <a:bodyPr wrap="none" lIns="91417" tIns="45709" rIns="91417" bIns="45709" rtlCol="0">
            <a:spAutoFit/>
          </a:bodyPr>
          <a:lstStyle/>
          <a:p>
            <a:pPr lvl="0" defTabSz="914400">
              <a:defRPr/>
            </a:pPr>
            <a:r>
              <a:rPr lang="zh-CN" altLang="en-US" sz="2400" b="0" dirty="0">
                <a:solidFill>
                  <a:schemeClr val="accent1"/>
                </a:solidFill>
                <a:latin typeface="微软雅黑" panose="020B0503020204020204" pitchFamily="34" charset="-122"/>
                <a:ea typeface="微软雅黑" panose="020B0503020204020204" pitchFamily="34" charset="-122"/>
              </a:rPr>
              <a:t>投资回报</a:t>
            </a:r>
            <a:endParaRPr kumimoji="0" lang="zh-CN" altLang="en-US" sz="24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endParaRPr>
          </a:p>
        </p:txBody>
      </p:sp>
      <p:sp>
        <p:nvSpPr>
          <p:cNvPr id="5" name="五边形 2"/>
          <p:cNvSpPr>
            <a:spLocks noChangeArrowheads="1"/>
          </p:cNvSpPr>
          <p:nvPr userDrawn="1"/>
        </p:nvSpPr>
        <p:spPr bwMode="auto">
          <a:xfrm>
            <a:off x="0" y="317501"/>
            <a:ext cx="698227" cy="471488"/>
          </a:xfrm>
          <a:prstGeom prst="homePlate">
            <a:avLst>
              <a:gd name="adj" fmla="val 49904"/>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
        <p:nvSpPr>
          <p:cNvPr id="7" name="燕尾形 8"/>
          <p:cNvSpPr>
            <a:spLocks noChangeArrowheads="1"/>
          </p:cNvSpPr>
          <p:nvPr userDrawn="1"/>
        </p:nvSpPr>
        <p:spPr bwMode="auto">
          <a:xfrm>
            <a:off x="566516" y="317501"/>
            <a:ext cx="431632" cy="471488"/>
          </a:xfrm>
          <a:prstGeom prst="chevron">
            <a:avLst>
              <a:gd name="adj" fmla="val 5000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7" grpId="0" animBg="1" autoUpdateAnimBg="0"/>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矩形 1"/>
          <p:cNvSpPr/>
          <p:nvPr userDrawn="1"/>
        </p:nvSpPr>
        <p:spPr>
          <a:xfrm>
            <a:off x="0" y="0"/>
            <a:ext cx="12192000" cy="68580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zh-CN" altLang="en-US" sz="2400"/>
          </a:p>
        </p:txBody>
      </p:sp>
      <p:sp>
        <p:nvSpPr>
          <p:cNvPr id="3" name="TextBox 1"/>
          <p:cNvSpPr txBox="1"/>
          <p:nvPr userDrawn="1"/>
        </p:nvSpPr>
        <p:spPr>
          <a:xfrm>
            <a:off x="5154218" y="491612"/>
            <a:ext cx="1723516" cy="399967"/>
          </a:xfrm>
          <a:prstGeom prst="rect">
            <a:avLst/>
          </a:prstGeom>
          <a:noFill/>
        </p:spPr>
        <p:txBody>
          <a:bodyPr wrap="none" lIns="91424" tIns="45713" rIns="91424" bIns="45713" rtlCol="0">
            <a:spAutoFit/>
          </a:bodyPr>
          <a:lstStyle/>
          <a:p>
            <a:pPr lvl="0" algn="ctr"/>
            <a:r>
              <a:rPr lang="zh-CN" altLang="en-US" sz="2000" b="1" dirty="0">
                <a:solidFill>
                  <a:prstClr val="black">
                    <a:lumMod val="65000"/>
                    <a:lumOff val="35000"/>
                  </a:prstClr>
                </a:solidFill>
                <a:latin typeface="Arial" panose="020B0604020202020204" pitchFamily="34" charset="0"/>
                <a:ea typeface="微软雅黑" panose="020B0503020204020204" pitchFamily="34" charset="-122"/>
                <a:sym typeface="Arial" panose="020B0604020202020204" pitchFamily="34" charset="0"/>
              </a:rPr>
              <a:t>点击添加标题</a:t>
            </a:r>
            <a:endParaRPr lang="en-US" altLang="zh-CN" sz="2000" b="1" dirty="0">
              <a:solidFill>
                <a:prstClr val="black">
                  <a:lumMod val="65000"/>
                  <a:lumOff val="3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TextBox 2"/>
          <p:cNvSpPr txBox="1"/>
          <p:nvPr userDrawn="1"/>
        </p:nvSpPr>
        <p:spPr>
          <a:xfrm>
            <a:off x="4366331" y="947397"/>
            <a:ext cx="3416309" cy="461651"/>
          </a:xfrm>
          <a:prstGeom prst="rect">
            <a:avLst/>
          </a:prstGeom>
          <a:noFill/>
        </p:spPr>
        <p:txBody>
          <a:bodyPr wrap="square" lIns="91424" tIns="45713" rIns="91424" bIns="45713" rtlCol="0">
            <a:spAutoFit/>
          </a:bodyPr>
          <a:lstStyle/>
          <a:p>
            <a:pPr algn="ctr"/>
            <a:r>
              <a:rPr lang="zh-CN" altLang="en-US" sz="1200" dirty="0">
                <a:solidFill>
                  <a:schemeClr val="tx1">
                    <a:lumMod val="50000"/>
                    <a:lumOff val="50000"/>
                  </a:schemeClr>
                </a:solidFill>
                <a:latin typeface="Arial" panose="020B0604020202020204" pitchFamily="34" charset="0"/>
                <a:ea typeface="微软雅黑" panose="020B0503020204020204" pitchFamily="34" charset="-122"/>
                <a:cs typeface="Lucida Sans" panose="020B0602030504020204" charset="0"/>
                <a:sym typeface="Arial" panose="020B0604020202020204" pitchFamily="34" charset="0"/>
              </a:rPr>
              <a:t>您的内容打在这里，或通过复制文本后在此选择粘贴，并选择只保留文字。</a:t>
            </a:r>
            <a:endParaRPr lang="en-US" sz="1200" dirty="0">
              <a:solidFill>
                <a:schemeClr val="tx1">
                  <a:lumMod val="50000"/>
                  <a:lumOff val="50000"/>
                </a:schemeClr>
              </a:solidFill>
              <a:latin typeface="Arial" panose="020B0604020202020204" pitchFamily="34" charset="0"/>
              <a:ea typeface="微软雅黑" panose="020B0503020204020204" pitchFamily="34" charset="-122"/>
              <a:cs typeface="Lucida Sans" panose="020B0602030504020204" charset="0"/>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第五章">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Main Title+ SubTitle_Footer">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5_Titl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325563"/>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1"/>
            <a:ext cx="2743200" cy="365125"/>
          </a:xfrm>
        </p:spPr>
        <p:txBody>
          <a:bodyPr/>
          <a:lstStyle>
            <a:lvl1pPr>
              <a:defRPr/>
            </a:lvl1pPr>
          </a:lstStyle>
          <a:p>
            <a:fld id="{1F931BFC-FA3C-44C9-BDF3-A1EA94A517F2}" type="datetime1">
              <a:rPr lang="zh-CN" altLang="en-US"/>
            </a:fld>
            <a:endParaRPr lang="zh-CN" altLang="en-US" sz="1865" dirty="0">
              <a:solidFill>
                <a:schemeClr val="tx1"/>
              </a:solidFill>
            </a:endParaRPr>
          </a:p>
        </p:txBody>
      </p:sp>
      <p:sp>
        <p:nvSpPr>
          <p:cNvPr id="4" name="页脚占位符 3"/>
          <p:cNvSpPr>
            <a:spLocks noGrp="1"/>
          </p:cNvSpPr>
          <p:nvPr>
            <p:ph type="ftr" sz="quarter" idx="11"/>
          </p:nvPr>
        </p:nvSpPr>
        <p:spPr>
          <a:xfrm>
            <a:off x="4038600" y="6356351"/>
            <a:ext cx="4114800" cy="365125"/>
          </a:xfrm>
        </p:spPr>
        <p:txBody>
          <a:bodyPr/>
          <a:lstStyle>
            <a:lvl1pPr>
              <a:defRPr/>
            </a:lvl1pPr>
          </a:lstStyle>
          <a:p>
            <a:endParaRPr lang="zh-CN" altLang="zh-CN"/>
          </a:p>
        </p:txBody>
      </p:sp>
      <p:sp>
        <p:nvSpPr>
          <p:cNvPr id="5" name="灯片编号占位符 4"/>
          <p:cNvSpPr>
            <a:spLocks noGrp="1"/>
          </p:cNvSpPr>
          <p:nvPr>
            <p:ph type="sldNum" sz="quarter" idx="12"/>
          </p:nvPr>
        </p:nvSpPr>
        <p:spPr>
          <a:xfrm>
            <a:off x="8610600" y="6356351"/>
            <a:ext cx="2743200" cy="365125"/>
          </a:xfrm>
        </p:spPr>
        <p:txBody>
          <a:bodyPr/>
          <a:lstStyle>
            <a:lvl1pPr>
              <a:defRPr/>
            </a:lvl1pPr>
          </a:lstStyle>
          <a:p>
            <a:fld id="{2E9294EB-43AD-4253-9111-B513B7CCDA25}" type="slidenum">
              <a:rPr lang="zh-CN" altLang="en-US"/>
            </a:fld>
            <a:endParaRPr lang="zh-CN" altLang="en-US" sz="1865"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内容与标题">
    <p:spTree>
      <p:nvGrpSpPr>
        <p:cNvPr id="1" name=""/>
        <p:cNvGrpSpPr/>
        <p:nvPr/>
      </p:nvGrpSpPr>
      <p:grpSpPr>
        <a:xfrm>
          <a:off x="0" y="0"/>
          <a:ext cx="0" cy="0"/>
          <a:chOff x="0" y="0"/>
          <a:chExt cx="0" cy="0"/>
        </a:xfrm>
      </p:grpSpPr>
      <p:sp>
        <p:nvSpPr>
          <p:cNvPr id="2" name="矩形 1"/>
          <p:cNvSpPr/>
          <p:nvPr userDrawn="1"/>
        </p:nvSpPr>
        <p:spPr>
          <a:xfrm>
            <a:off x="0" y="1"/>
            <a:ext cx="12192000" cy="6858000"/>
          </a:xfrm>
          <a:prstGeom prst="rect">
            <a:avLst/>
          </a:prstGeom>
          <a:gradFill>
            <a:gsLst>
              <a:gs pos="0">
                <a:schemeClr val="accent1">
                  <a:lumMod val="5000"/>
                  <a:lumOff val="95000"/>
                  <a:alpha val="84000"/>
                </a:schemeClr>
              </a:gs>
              <a:gs pos="56000">
                <a:srgbClr val="FCFDFA">
                  <a:alpha val="88000"/>
                </a:srgbClr>
              </a:gs>
              <a:gs pos="100000">
                <a:schemeClr val="bg1">
                  <a:alpha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矩形 5"/>
          <p:cNvSpPr/>
          <p:nvPr userDrawn="1"/>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37"/>
          <p:cNvSpPr txBox="1"/>
          <p:nvPr userDrawn="1"/>
        </p:nvSpPr>
        <p:spPr>
          <a:xfrm>
            <a:off x="1222629" y="283635"/>
            <a:ext cx="1415726" cy="461643"/>
          </a:xfrm>
          <a:prstGeom prst="rect">
            <a:avLst/>
          </a:prstGeom>
          <a:noFill/>
        </p:spPr>
        <p:txBody>
          <a:bodyPr wrap="none" lIns="91417" tIns="45709" rIns="91417" bIns="45709" rtlCol="0">
            <a:spAutoFit/>
          </a:bodyPr>
          <a:lstStyle/>
          <a:p>
            <a:pPr lvl="0" defTabSz="914400">
              <a:defRPr/>
            </a:pPr>
            <a:r>
              <a:rPr lang="zh-CN" altLang="en-US" sz="2400" b="0" dirty="0">
                <a:solidFill>
                  <a:schemeClr val="accent1"/>
                </a:solidFill>
                <a:latin typeface="微软雅黑" panose="020B0503020204020204" pitchFamily="34" charset="-122"/>
                <a:ea typeface="微软雅黑" panose="020B0503020204020204" pitchFamily="34" charset="-122"/>
              </a:rPr>
              <a:t>项目介绍</a:t>
            </a:r>
            <a:endParaRPr kumimoji="0" lang="zh-CN" altLang="en-US" sz="24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endParaRPr>
          </a:p>
        </p:txBody>
      </p:sp>
      <p:sp>
        <p:nvSpPr>
          <p:cNvPr id="5" name="五边形 2"/>
          <p:cNvSpPr>
            <a:spLocks noChangeArrowheads="1"/>
          </p:cNvSpPr>
          <p:nvPr userDrawn="1"/>
        </p:nvSpPr>
        <p:spPr bwMode="auto">
          <a:xfrm>
            <a:off x="0" y="317501"/>
            <a:ext cx="698227" cy="471488"/>
          </a:xfrm>
          <a:prstGeom prst="homePlate">
            <a:avLst>
              <a:gd name="adj" fmla="val 49904"/>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
        <p:nvSpPr>
          <p:cNvPr id="7" name="燕尾形 8"/>
          <p:cNvSpPr>
            <a:spLocks noChangeArrowheads="1"/>
          </p:cNvSpPr>
          <p:nvPr userDrawn="1"/>
        </p:nvSpPr>
        <p:spPr bwMode="auto">
          <a:xfrm>
            <a:off x="566516" y="317501"/>
            <a:ext cx="431632" cy="471488"/>
          </a:xfrm>
          <a:prstGeom prst="chevron">
            <a:avLst>
              <a:gd name="adj" fmla="val 5000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autoUpdateAnimBg="0"/>
      <p:bldP spid="7" grpId="0" bldLvl="0" animBg="1" autoUpdateAnimBg="0"/>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6" name="矩形 5"/>
          <p:cNvSpPr/>
          <p:nvPr userDrawn="1"/>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37"/>
          <p:cNvSpPr txBox="1"/>
          <p:nvPr userDrawn="1"/>
        </p:nvSpPr>
        <p:spPr>
          <a:xfrm>
            <a:off x="1274144" y="270756"/>
            <a:ext cx="1415726" cy="461643"/>
          </a:xfrm>
          <a:prstGeom prst="rect">
            <a:avLst/>
          </a:prstGeom>
          <a:noFill/>
        </p:spPr>
        <p:txBody>
          <a:bodyPr wrap="none" lIns="91417" tIns="45709" rIns="91417" bIns="45709" rtlCol="0">
            <a:spAutoFit/>
          </a:bodyPr>
          <a:lstStyle/>
          <a:p>
            <a:pPr lvl="0" defTabSz="914400">
              <a:defRPr/>
            </a:pPr>
            <a:r>
              <a:rPr lang="zh-CN" altLang="en-US" sz="2400" b="0" dirty="0">
                <a:solidFill>
                  <a:schemeClr val="accent1"/>
                </a:solidFill>
                <a:latin typeface="微软雅黑" panose="020B0503020204020204" pitchFamily="34" charset="-122"/>
                <a:ea typeface="微软雅黑" panose="020B0503020204020204" pitchFamily="34" charset="-122"/>
              </a:rPr>
              <a:t>产品运行</a:t>
            </a:r>
            <a:endParaRPr kumimoji="0" lang="zh-CN" altLang="en-US" sz="24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endParaRPr>
          </a:p>
        </p:txBody>
      </p:sp>
      <p:sp>
        <p:nvSpPr>
          <p:cNvPr id="5" name="五边形 2"/>
          <p:cNvSpPr>
            <a:spLocks noChangeArrowheads="1"/>
          </p:cNvSpPr>
          <p:nvPr userDrawn="1"/>
        </p:nvSpPr>
        <p:spPr bwMode="auto">
          <a:xfrm>
            <a:off x="0" y="317501"/>
            <a:ext cx="698227" cy="471488"/>
          </a:xfrm>
          <a:prstGeom prst="homePlate">
            <a:avLst>
              <a:gd name="adj" fmla="val 49904"/>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
        <p:nvSpPr>
          <p:cNvPr id="7" name="燕尾形 8"/>
          <p:cNvSpPr>
            <a:spLocks noChangeArrowheads="1"/>
          </p:cNvSpPr>
          <p:nvPr userDrawn="1"/>
        </p:nvSpPr>
        <p:spPr bwMode="auto">
          <a:xfrm>
            <a:off x="566516" y="317501"/>
            <a:ext cx="431632" cy="471488"/>
          </a:xfrm>
          <a:prstGeom prst="chevron">
            <a:avLst>
              <a:gd name="adj" fmla="val 5000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autoUpdateAnimBg="0"/>
      <p:bldP spid="7" grpId="0" bldLvl="0" animBg="1" autoUpdateAnimBg="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
        <p:nvSpPr>
          <p:cNvPr id="6" name="矩形 5"/>
          <p:cNvSpPr/>
          <p:nvPr userDrawn="1"/>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37"/>
          <p:cNvSpPr txBox="1"/>
          <p:nvPr userDrawn="1"/>
        </p:nvSpPr>
        <p:spPr>
          <a:xfrm>
            <a:off x="1261266" y="270756"/>
            <a:ext cx="1415726" cy="461643"/>
          </a:xfrm>
          <a:prstGeom prst="rect">
            <a:avLst/>
          </a:prstGeom>
          <a:noFill/>
        </p:spPr>
        <p:txBody>
          <a:bodyPr wrap="none" lIns="91417" tIns="45709" rIns="91417" bIns="45709" rtlCol="0">
            <a:spAutoFit/>
          </a:bodyPr>
          <a:lstStyle/>
          <a:p>
            <a:pPr lvl="0" defTabSz="914400">
              <a:defRPr/>
            </a:pPr>
            <a:r>
              <a:rPr lang="zh-CN" altLang="en-US" sz="2400" b="0" dirty="0">
                <a:solidFill>
                  <a:schemeClr val="accent1"/>
                </a:solidFill>
                <a:latin typeface="微软雅黑" panose="020B0503020204020204" pitchFamily="34" charset="-122"/>
                <a:ea typeface="微软雅黑" panose="020B0503020204020204" pitchFamily="34" charset="-122"/>
              </a:rPr>
              <a:t>市场分析</a:t>
            </a:r>
            <a:endParaRPr kumimoji="0" lang="zh-CN" altLang="en-US" sz="24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endParaRPr>
          </a:p>
        </p:txBody>
      </p:sp>
      <p:sp>
        <p:nvSpPr>
          <p:cNvPr id="5" name="五边形 2"/>
          <p:cNvSpPr>
            <a:spLocks noChangeArrowheads="1"/>
          </p:cNvSpPr>
          <p:nvPr userDrawn="1"/>
        </p:nvSpPr>
        <p:spPr bwMode="auto">
          <a:xfrm>
            <a:off x="0" y="317501"/>
            <a:ext cx="698227" cy="471488"/>
          </a:xfrm>
          <a:prstGeom prst="homePlate">
            <a:avLst>
              <a:gd name="adj" fmla="val 49904"/>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
        <p:nvSpPr>
          <p:cNvPr id="7" name="燕尾形 8"/>
          <p:cNvSpPr>
            <a:spLocks noChangeArrowheads="1"/>
          </p:cNvSpPr>
          <p:nvPr userDrawn="1"/>
        </p:nvSpPr>
        <p:spPr bwMode="auto">
          <a:xfrm>
            <a:off x="566516" y="317501"/>
            <a:ext cx="431632" cy="471488"/>
          </a:xfrm>
          <a:prstGeom prst="chevron">
            <a:avLst>
              <a:gd name="adj" fmla="val 5000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autoUpdateAnimBg="0"/>
      <p:bldP spid="7" grpId="0" bldLvl="0" animBg="1" autoUpdateAnimBg="0"/>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sp>
        <p:nvSpPr>
          <p:cNvPr id="6" name="矩形 5"/>
          <p:cNvSpPr/>
          <p:nvPr userDrawn="1"/>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37"/>
          <p:cNvSpPr txBox="1"/>
          <p:nvPr userDrawn="1"/>
        </p:nvSpPr>
        <p:spPr>
          <a:xfrm>
            <a:off x="1287022" y="270756"/>
            <a:ext cx="1415726" cy="461643"/>
          </a:xfrm>
          <a:prstGeom prst="rect">
            <a:avLst/>
          </a:prstGeom>
          <a:noFill/>
        </p:spPr>
        <p:txBody>
          <a:bodyPr wrap="none" lIns="91417" tIns="45709" rIns="91417" bIns="45709" rtlCol="0">
            <a:spAutoFit/>
          </a:bodyPr>
          <a:lstStyle/>
          <a:p>
            <a:pPr lvl="0" defTabSz="914400">
              <a:defRPr/>
            </a:pPr>
            <a:r>
              <a:rPr lang="zh-CN" altLang="en-US" sz="2400" b="0" dirty="0">
                <a:solidFill>
                  <a:schemeClr val="accent1"/>
                </a:solidFill>
                <a:latin typeface="微软雅黑" panose="020B0503020204020204" pitchFamily="34" charset="-122"/>
                <a:ea typeface="微软雅黑" panose="020B0503020204020204" pitchFamily="34" charset="-122"/>
              </a:rPr>
              <a:t>投资回报</a:t>
            </a:r>
            <a:endParaRPr kumimoji="0" lang="zh-CN" altLang="en-US" sz="24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endParaRPr>
          </a:p>
        </p:txBody>
      </p:sp>
      <p:sp>
        <p:nvSpPr>
          <p:cNvPr id="5" name="五边形 2"/>
          <p:cNvSpPr>
            <a:spLocks noChangeArrowheads="1"/>
          </p:cNvSpPr>
          <p:nvPr userDrawn="1"/>
        </p:nvSpPr>
        <p:spPr bwMode="auto">
          <a:xfrm>
            <a:off x="0" y="317501"/>
            <a:ext cx="698227" cy="471488"/>
          </a:xfrm>
          <a:prstGeom prst="homePlate">
            <a:avLst>
              <a:gd name="adj" fmla="val 49904"/>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
        <p:nvSpPr>
          <p:cNvPr id="7" name="燕尾形 8"/>
          <p:cNvSpPr>
            <a:spLocks noChangeArrowheads="1"/>
          </p:cNvSpPr>
          <p:nvPr userDrawn="1"/>
        </p:nvSpPr>
        <p:spPr bwMode="auto">
          <a:xfrm>
            <a:off x="566516" y="317501"/>
            <a:ext cx="431632" cy="471488"/>
          </a:xfrm>
          <a:prstGeom prst="chevron">
            <a:avLst>
              <a:gd name="adj" fmla="val 5000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autoUpdateAnimBg="0"/>
      <p:bldP spid="7" grpId="0" bldLvl="0" animBg="1" autoUpdateAnimBg="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矩形 1"/>
          <p:cNvSpPr/>
          <p:nvPr userDrawn="1"/>
        </p:nvSpPr>
        <p:spPr>
          <a:xfrm>
            <a:off x="0" y="0"/>
            <a:ext cx="12192000" cy="68580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zh-CN" altLang="en-US" sz="2400"/>
          </a:p>
        </p:txBody>
      </p:sp>
      <p:sp>
        <p:nvSpPr>
          <p:cNvPr id="3" name="TextBox 1"/>
          <p:cNvSpPr txBox="1"/>
          <p:nvPr userDrawn="1"/>
        </p:nvSpPr>
        <p:spPr>
          <a:xfrm>
            <a:off x="5154218" y="491612"/>
            <a:ext cx="1723516" cy="399967"/>
          </a:xfrm>
          <a:prstGeom prst="rect">
            <a:avLst/>
          </a:prstGeom>
          <a:noFill/>
        </p:spPr>
        <p:txBody>
          <a:bodyPr wrap="none" lIns="91424" tIns="45713" rIns="91424" bIns="45713" rtlCol="0">
            <a:spAutoFit/>
          </a:bodyPr>
          <a:lstStyle/>
          <a:p>
            <a:pPr lvl="0" algn="ctr"/>
            <a:r>
              <a:rPr lang="zh-CN" altLang="en-US" sz="2000" b="1" dirty="0">
                <a:solidFill>
                  <a:prstClr val="black">
                    <a:lumMod val="65000"/>
                    <a:lumOff val="35000"/>
                  </a:prstClr>
                </a:solidFill>
                <a:latin typeface="Arial" panose="020B0604020202020204" pitchFamily="34" charset="0"/>
                <a:ea typeface="微软雅黑" panose="020B0503020204020204" pitchFamily="34" charset="-122"/>
                <a:sym typeface="Arial" panose="020B0604020202020204" pitchFamily="34" charset="0"/>
              </a:rPr>
              <a:t>点击添加标题</a:t>
            </a:r>
            <a:endParaRPr lang="en-US" altLang="zh-CN" sz="2000" b="1" dirty="0">
              <a:solidFill>
                <a:prstClr val="black">
                  <a:lumMod val="65000"/>
                  <a:lumOff val="3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TextBox 2"/>
          <p:cNvSpPr txBox="1"/>
          <p:nvPr userDrawn="1"/>
        </p:nvSpPr>
        <p:spPr>
          <a:xfrm>
            <a:off x="4366331" y="947397"/>
            <a:ext cx="3416309" cy="461651"/>
          </a:xfrm>
          <a:prstGeom prst="rect">
            <a:avLst/>
          </a:prstGeom>
          <a:noFill/>
        </p:spPr>
        <p:txBody>
          <a:bodyPr wrap="square" lIns="91424" tIns="45713" rIns="91424" bIns="45713" rtlCol="0">
            <a:spAutoFit/>
          </a:bodyPr>
          <a:lstStyle/>
          <a:p>
            <a:pPr algn="ctr"/>
            <a:r>
              <a:rPr lang="zh-CN" altLang="en-US" sz="1200" dirty="0">
                <a:solidFill>
                  <a:schemeClr val="tx1">
                    <a:lumMod val="50000"/>
                    <a:lumOff val="50000"/>
                  </a:schemeClr>
                </a:solidFill>
                <a:latin typeface="Arial" panose="020B0604020202020204" pitchFamily="34" charset="0"/>
                <a:ea typeface="微软雅黑" panose="020B0503020204020204" pitchFamily="34" charset="-122"/>
                <a:cs typeface="Lucida Sans" panose="020B0602030504020204" charset="0"/>
                <a:sym typeface="Arial" panose="020B0604020202020204" pitchFamily="34" charset="0"/>
              </a:rPr>
              <a:t>您的内容打在这里，或通过复制文本后在此选择粘贴，并选择只保留文字。</a:t>
            </a:r>
            <a:endParaRPr lang="en-US" sz="1200" dirty="0">
              <a:solidFill>
                <a:schemeClr val="tx1">
                  <a:lumMod val="50000"/>
                  <a:lumOff val="50000"/>
                </a:schemeClr>
              </a:solidFill>
              <a:latin typeface="Arial" panose="020B0604020202020204" pitchFamily="34" charset="0"/>
              <a:ea typeface="微软雅黑" panose="020B0503020204020204" pitchFamily="34" charset="-122"/>
              <a:cs typeface="Lucida Sans" panose="020B0602030504020204" charset="0"/>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第五章">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7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Main Title+ SubTitle_Footer">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5_Titl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325563"/>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1"/>
            <a:ext cx="2743200" cy="365125"/>
          </a:xfrm>
        </p:spPr>
        <p:txBody>
          <a:bodyPr/>
          <a:lstStyle>
            <a:lvl1pPr>
              <a:defRPr/>
            </a:lvl1pPr>
          </a:lstStyle>
          <a:p>
            <a:fld id="{1F931BFC-FA3C-44C9-BDF3-A1EA94A517F2}" type="datetime1">
              <a:rPr lang="zh-CN" altLang="en-US"/>
            </a:fld>
            <a:endParaRPr lang="zh-CN" altLang="en-US" sz="1865" dirty="0">
              <a:solidFill>
                <a:schemeClr val="tx1"/>
              </a:solidFill>
            </a:endParaRPr>
          </a:p>
        </p:txBody>
      </p:sp>
      <p:sp>
        <p:nvSpPr>
          <p:cNvPr id="4" name="页脚占位符 3"/>
          <p:cNvSpPr>
            <a:spLocks noGrp="1"/>
          </p:cNvSpPr>
          <p:nvPr>
            <p:ph type="ftr" sz="quarter" idx="11"/>
          </p:nvPr>
        </p:nvSpPr>
        <p:spPr>
          <a:xfrm>
            <a:off x="4038600" y="6356351"/>
            <a:ext cx="4114800" cy="365125"/>
          </a:xfrm>
        </p:spPr>
        <p:txBody>
          <a:bodyPr/>
          <a:lstStyle>
            <a:lvl1pPr>
              <a:defRPr/>
            </a:lvl1pPr>
          </a:lstStyle>
          <a:p>
            <a:endParaRPr lang="zh-CN" altLang="zh-CN"/>
          </a:p>
        </p:txBody>
      </p:sp>
      <p:sp>
        <p:nvSpPr>
          <p:cNvPr id="5" name="灯片编号占位符 4"/>
          <p:cNvSpPr>
            <a:spLocks noGrp="1"/>
          </p:cNvSpPr>
          <p:nvPr>
            <p:ph type="sldNum" sz="quarter" idx="12"/>
          </p:nvPr>
        </p:nvSpPr>
        <p:spPr>
          <a:xfrm>
            <a:off x="8610600" y="6356351"/>
            <a:ext cx="2743200" cy="365125"/>
          </a:xfrm>
        </p:spPr>
        <p:txBody>
          <a:bodyPr/>
          <a:lstStyle>
            <a:lvl1pPr>
              <a:defRPr/>
            </a:lvl1pPr>
          </a:lstStyle>
          <a:p>
            <a:fld id="{2E9294EB-43AD-4253-9111-B513B7CCDA25}" type="slidenum">
              <a:rPr lang="zh-CN" altLang="en-US"/>
            </a:fld>
            <a:endParaRPr lang="zh-CN" altLang="en-US" sz="1865"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内容与标题">
    <p:spTree>
      <p:nvGrpSpPr>
        <p:cNvPr id="1" name=""/>
        <p:cNvGrpSpPr/>
        <p:nvPr/>
      </p:nvGrpSpPr>
      <p:grpSpPr>
        <a:xfrm>
          <a:off x="0" y="0"/>
          <a:ext cx="0" cy="0"/>
          <a:chOff x="0" y="0"/>
          <a:chExt cx="0" cy="0"/>
        </a:xfrm>
      </p:grpSpPr>
      <p:sp>
        <p:nvSpPr>
          <p:cNvPr id="2" name="矩形 1"/>
          <p:cNvSpPr/>
          <p:nvPr userDrawn="1"/>
        </p:nvSpPr>
        <p:spPr>
          <a:xfrm>
            <a:off x="0" y="1"/>
            <a:ext cx="12192000" cy="6858000"/>
          </a:xfrm>
          <a:prstGeom prst="rect">
            <a:avLst/>
          </a:prstGeom>
          <a:gradFill>
            <a:gsLst>
              <a:gs pos="0">
                <a:schemeClr val="accent1">
                  <a:lumMod val="5000"/>
                  <a:lumOff val="95000"/>
                  <a:alpha val="84000"/>
                </a:schemeClr>
              </a:gs>
              <a:gs pos="56000">
                <a:srgbClr val="FCFDFA">
                  <a:alpha val="88000"/>
                </a:srgbClr>
              </a:gs>
              <a:gs pos="100000">
                <a:schemeClr val="bg1">
                  <a:alpha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矩形 5"/>
          <p:cNvSpPr/>
          <p:nvPr userDrawn="1"/>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37"/>
          <p:cNvSpPr txBox="1"/>
          <p:nvPr userDrawn="1"/>
        </p:nvSpPr>
        <p:spPr>
          <a:xfrm>
            <a:off x="1222629" y="283635"/>
            <a:ext cx="1415726" cy="461643"/>
          </a:xfrm>
          <a:prstGeom prst="rect">
            <a:avLst/>
          </a:prstGeom>
          <a:noFill/>
        </p:spPr>
        <p:txBody>
          <a:bodyPr wrap="none" lIns="91417" tIns="45709" rIns="91417" bIns="45709" rtlCol="0">
            <a:spAutoFit/>
          </a:bodyPr>
          <a:lstStyle/>
          <a:p>
            <a:pPr lvl="0" defTabSz="914400">
              <a:defRPr/>
            </a:pPr>
            <a:r>
              <a:rPr lang="zh-CN" altLang="en-US" sz="2400" b="0" dirty="0">
                <a:solidFill>
                  <a:schemeClr val="accent1"/>
                </a:solidFill>
                <a:latin typeface="微软雅黑" panose="020B0503020204020204" pitchFamily="34" charset="-122"/>
                <a:ea typeface="微软雅黑" panose="020B0503020204020204" pitchFamily="34" charset="-122"/>
              </a:rPr>
              <a:t>项目介绍</a:t>
            </a:r>
            <a:endParaRPr kumimoji="0" lang="zh-CN" altLang="en-US" sz="24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endParaRPr>
          </a:p>
        </p:txBody>
      </p:sp>
      <p:sp>
        <p:nvSpPr>
          <p:cNvPr id="5" name="五边形 2"/>
          <p:cNvSpPr>
            <a:spLocks noChangeArrowheads="1"/>
          </p:cNvSpPr>
          <p:nvPr userDrawn="1"/>
        </p:nvSpPr>
        <p:spPr bwMode="auto">
          <a:xfrm>
            <a:off x="0" y="317501"/>
            <a:ext cx="698227" cy="471488"/>
          </a:xfrm>
          <a:prstGeom prst="homePlate">
            <a:avLst>
              <a:gd name="adj" fmla="val 49904"/>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
        <p:nvSpPr>
          <p:cNvPr id="7" name="燕尾形 8"/>
          <p:cNvSpPr>
            <a:spLocks noChangeArrowheads="1"/>
          </p:cNvSpPr>
          <p:nvPr userDrawn="1"/>
        </p:nvSpPr>
        <p:spPr bwMode="auto">
          <a:xfrm>
            <a:off x="566516" y="317501"/>
            <a:ext cx="431632" cy="471488"/>
          </a:xfrm>
          <a:prstGeom prst="chevron">
            <a:avLst>
              <a:gd name="adj" fmla="val 5000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7" grpId="0" animBg="1" autoUpdateAnimBg="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6" name="矩形 5"/>
          <p:cNvSpPr/>
          <p:nvPr userDrawn="1"/>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37"/>
          <p:cNvSpPr txBox="1"/>
          <p:nvPr userDrawn="1"/>
        </p:nvSpPr>
        <p:spPr>
          <a:xfrm>
            <a:off x="1274144" y="270756"/>
            <a:ext cx="1415726" cy="461643"/>
          </a:xfrm>
          <a:prstGeom prst="rect">
            <a:avLst/>
          </a:prstGeom>
          <a:noFill/>
        </p:spPr>
        <p:txBody>
          <a:bodyPr wrap="none" lIns="91417" tIns="45709" rIns="91417" bIns="45709" rtlCol="0">
            <a:spAutoFit/>
          </a:bodyPr>
          <a:lstStyle/>
          <a:p>
            <a:pPr lvl="0" defTabSz="914400">
              <a:defRPr/>
            </a:pPr>
            <a:r>
              <a:rPr lang="zh-CN" altLang="en-US" sz="2400" b="0" dirty="0">
                <a:solidFill>
                  <a:schemeClr val="accent1"/>
                </a:solidFill>
                <a:latin typeface="微软雅黑" panose="020B0503020204020204" pitchFamily="34" charset="-122"/>
                <a:ea typeface="微软雅黑" panose="020B0503020204020204" pitchFamily="34" charset="-122"/>
              </a:rPr>
              <a:t>产品运行</a:t>
            </a:r>
            <a:endParaRPr kumimoji="0" lang="zh-CN" altLang="en-US" sz="24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endParaRPr>
          </a:p>
        </p:txBody>
      </p:sp>
      <p:sp>
        <p:nvSpPr>
          <p:cNvPr id="5" name="五边形 2"/>
          <p:cNvSpPr>
            <a:spLocks noChangeArrowheads="1"/>
          </p:cNvSpPr>
          <p:nvPr userDrawn="1"/>
        </p:nvSpPr>
        <p:spPr bwMode="auto">
          <a:xfrm>
            <a:off x="0" y="317501"/>
            <a:ext cx="698227" cy="471488"/>
          </a:xfrm>
          <a:prstGeom prst="homePlate">
            <a:avLst>
              <a:gd name="adj" fmla="val 49904"/>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
        <p:nvSpPr>
          <p:cNvPr id="7" name="燕尾形 8"/>
          <p:cNvSpPr>
            <a:spLocks noChangeArrowheads="1"/>
          </p:cNvSpPr>
          <p:nvPr userDrawn="1"/>
        </p:nvSpPr>
        <p:spPr bwMode="auto">
          <a:xfrm>
            <a:off x="566516" y="317501"/>
            <a:ext cx="431632" cy="471488"/>
          </a:xfrm>
          <a:prstGeom prst="chevron">
            <a:avLst>
              <a:gd name="adj" fmla="val 5000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7" grpId="0" animBg="1" autoUpdateAnimBg="0"/>
    </p:bld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7" Type="http://schemas.openxmlformats.org/officeDocument/2006/relationships/theme" Target="../theme/theme1.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5.xml"/><Relationship Id="rId8" Type="http://schemas.openxmlformats.org/officeDocument/2006/relationships/slideLayout" Target="../slideLayouts/slideLayout34.xml"/><Relationship Id="rId7" Type="http://schemas.openxmlformats.org/officeDocument/2006/relationships/slideLayout" Target="../slideLayouts/slideLayout33.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 Id="rId3" Type="http://schemas.openxmlformats.org/officeDocument/2006/relationships/slideLayout" Target="../slideLayouts/slideLayout29.xml"/><Relationship Id="rId27" Type="http://schemas.openxmlformats.org/officeDocument/2006/relationships/theme" Target="../theme/theme2.xml"/><Relationship Id="rId26" Type="http://schemas.openxmlformats.org/officeDocument/2006/relationships/slideLayout" Target="../slideLayouts/slideLayout52.xml"/><Relationship Id="rId25" Type="http://schemas.openxmlformats.org/officeDocument/2006/relationships/slideLayout" Target="../slideLayouts/slideLayout51.xml"/><Relationship Id="rId24" Type="http://schemas.openxmlformats.org/officeDocument/2006/relationships/slideLayout" Target="../slideLayouts/slideLayout50.xml"/><Relationship Id="rId23" Type="http://schemas.openxmlformats.org/officeDocument/2006/relationships/slideLayout" Target="../slideLayouts/slideLayout49.xml"/><Relationship Id="rId22" Type="http://schemas.openxmlformats.org/officeDocument/2006/relationships/slideLayout" Target="../slideLayouts/slideLayout48.xml"/><Relationship Id="rId21" Type="http://schemas.openxmlformats.org/officeDocument/2006/relationships/slideLayout" Target="../slideLayouts/slideLayout47.xml"/><Relationship Id="rId20" Type="http://schemas.openxmlformats.org/officeDocument/2006/relationships/slideLayout" Target="../slideLayouts/slideLayout46.xml"/><Relationship Id="rId2" Type="http://schemas.openxmlformats.org/officeDocument/2006/relationships/slideLayout" Target="../slideLayouts/slideLayout28.xml"/><Relationship Id="rId19" Type="http://schemas.openxmlformats.org/officeDocument/2006/relationships/slideLayout" Target="../slideLayouts/slideLayout45.xml"/><Relationship Id="rId18" Type="http://schemas.openxmlformats.org/officeDocument/2006/relationships/slideLayout" Target="../slideLayouts/slideLayout44.xml"/><Relationship Id="rId17" Type="http://schemas.openxmlformats.org/officeDocument/2006/relationships/slideLayout" Target="../slideLayouts/slideLayout43.xml"/><Relationship Id="rId16" Type="http://schemas.openxmlformats.org/officeDocument/2006/relationships/slideLayout" Target="../slideLayouts/slideLayout42.xml"/><Relationship Id="rId15" Type="http://schemas.openxmlformats.org/officeDocument/2006/relationships/slideLayout" Target="../slideLayouts/slideLayout41.xml"/><Relationship Id="rId14" Type="http://schemas.openxmlformats.org/officeDocument/2006/relationships/slideLayout" Target="../slideLayouts/slideLayout40.xml"/><Relationship Id="rId13" Type="http://schemas.openxmlformats.org/officeDocument/2006/relationships/slideLayout" Target="../slideLayouts/slideLayout39.xml"/><Relationship Id="rId12" Type="http://schemas.openxmlformats.org/officeDocument/2006/relationships/slideLayout" Target="../slideLayouts/slideLayout38.xml"/><Relationship Id="rId11" Type="http://schemas.openxmlformats.org/officeDocument/2006/relationships/slideLayout" Target="../slideLayouts/slideLayout37.xml"/><Relationship Id="rId10" Type="http://schemas.openxmlformats.org/officeDocument/2006/relationships/slideLayout" Target="../slideLayouts/slideLayout36.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656BBA-ABFE-41B3-B648-AB586EB40D1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5F372B-0072-4BE8-B1FF-3116CE4E13A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656BBA-ABFE-41B3-B648-AB586EB40D1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5F372B-0072-4BE8-B1FF-3116CE4E13A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Lst>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3.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9.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9.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4.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4.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4.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4.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9.xml"/><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8.xml"/><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8.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8.xml"/><Relationship Id="rId2" Type="http://schemas.openxmlformats.org/officeDocument/2006/relationships/image" Target="../media/image16.png"/><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9" Type="http://schemas.openxmlformats.org/officeDocument/2006/relationships/image" Target="../media/image25.png"/><Relationship Id="rId8" Type="http://schemas.openxmlformats.org/officeDocument/2006/relationships/image" Target="../media/image24.png"/><Relationship Id="rId7" Type="http://schemas.openxmlformats.org/officeDocument/2006/relationships/image" Target="../media/image23.png"/><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3" Type="http://schemas.openxmlformats.org/officeDocument/2006/relationships/notesSlide" Target="../notesSlides/notesSlide22.xml"/><Relationship Id="rId12" Type="http://schemas.openxmlformats.org/officeDocument/2006/relationships/slideLayout" Target="../slideLayouts/slideLayout34.xml"/><Relationship Id="rId11" Type="http://schemas.openxmlformats.org/officeDocument/2006/relationships/image" Target="../media/image27.png"/><Relationship Id="rId10" Type="http://schemas.openxmlformats.org/officeDocument/2006/relationships/image" Target="../media/image26.png"/><Relationship Id="rId1"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8.xml"/><Relationship Id="rId1"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8.xml"/><Relationship Id="rId1"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8.xml"/><Relationship Id="rId1" Type="http://schemas.openxmlformats.org/officeDocument/2006/relationships/image" Target="../media/image30.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8.xml"/><Relationship Id="rId2" Type="http://schemas.openxmlformats.org/officeDocument/2006/relationships/image" Target="../media/image29.png"/><Relationship Id="rId1" Type="http://schemas.openxmlformats.org/officeDocument/2006/relationships/tags" Target="../tags/tag15.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8.xml"/><Relationship Id="rId2" Type="http://schemas.openxmlformats.org/officeDocument/2006/relationships/image" Target="../media/image29.png"/><Relationship Id="rId1" Type="http://schemas.openxmlformats.org/officeDocument/2006/relationships/tags" Target="../tags/tag16.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8.xml"/><Relationship Id="rId2" Type="http://schemas.openxmlformats.org/officeDocument/2006/relationships/image" Target="../media/image31.png"/><Relationship Id="rId1" Type="http://schemas.openxmlformats.org/officeDocument/2006/relationships/tags" Target="../tags/tag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8.xml"/><Relationship Id="rId2" Type="http://schemas.openxmlformats.org/officeDocument/2006/relationships/image" Target="../media/image33.png"/><Relationship Id="rId1" Type="http://schemas.openxmlformats.org/officeDocument/2006/relationships/image" Target="../media/image32.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8.xml"/><Relationship Id="rId2" Type="http://schemas.openxmlformats.org/officeDocument/2006/relationships/image" Target="../media/image35.png"/><Relationship Id="rId1"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8.xml"/><Relationship Id="rId1"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8.xml"/><Relationship Id="rId1"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8.xml"/><Relationship Id="rId1"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8.xml"/><Relationship Id="rId1" Type="http://schemas.openxmlformats.org/officeDocument/2006/relationships/image" Target="../media/image39.png"/></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8.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8.xml"/><Relationship Id="rId1"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8.xml"/><Relationship Id="rId1" Type="http://schemas.openxmlformats.org/officeDocument/2006/relationships/image" Target="../media/image44.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8.xml"/><Relationship Id="rId2" Type="http://schemas.openxmlformats.org/officeDocument/2006/relationships/tags" Target="../tags/tag2.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8.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8.xml"/><Relationship Id="rId1" Type="http://schemas.openxmlformats.org/officeDocument/2006/relationships/image" Target="../media/image48.pn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8.xml"/><Relationship Id="rId2" Type="http://schemas.openxmlformats.org/officeDocument/2006/relationships/image" Target="../media/image49.png"/><Relationship Id="rId1" Type="http://schemas.openxmlformats.org/officeDocument/2006/relationships/tags" Target="../tags/tag18.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9.xml"/><Relationship Id="rId1" Type="http://schemas.openxmlformats.org/officeDocument/2006/relationships/image" Target="../media/image5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3.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4.xml"/><Relationship Id="rId1" Type="http://schemas.openxmlformats.org/officeDocument/2006/relationships/tags" Target="../tags/tag19.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8.xml"/><Relationship Id="rId1" Type="http://schemas.openxmlformats.org/officeDocument/2006/relationships/tags" Target="../tags/tag20.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8.xml"/><Relationship Id="rId1" Type="http://schemas.openxmlformats.org/officeDocument/2006/relationships/tags" Target="../tags/tag2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image" Target="../media/image3.jpe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8.xml"/><Relationship Id="rId1" Type="http://schemas.openxmlformats.org/officeDocument/2006/relationships/tags" Target="../tags/tag22.xml"/></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8.xml"/><Relationship Id="rId2" Type="http://schemas.openxmlformats.org/officeDocument/2006/relationships/image" Target="../media/image52.png"/><Relationship Id="rId1" Type="http://schemas.openxmlformats.org/officeDocument/2006/relationships/image" Target="../media/image51.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3.xml"/><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35.xml"/><Relationship Id="rId2" Type="http://schemas.openxmlformats.org/officeDocument/2006/relationships/tags" Target="../tags/tag4.xml"/><Relationship Id="rId1" Type="http://schemas.openxmlformats.org/officeDocument/2006/relationships/tags" Target="../tags/tag3.xml"/></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9.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image" Target="../media/image4.png"/><Relationship Id="rId1" Type="http://schemas.openxmlformats.org/officeDocument/2006/relationships/tags" Target="../tags/tag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9.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 y="9525"/>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rotWithShape="1">
          <a:blip r:embed="rId1">
            <a:extLst>
              <a:ext uri="{28A0092B-C50C-407E-A947-70E740481C1C}">
                <a14:useLocalDpi xmlns:a14="http://schemas.microsoft.com/office/drawing/2010/main" val="0"/>
              </a:ext>
            </a:extLst>
          </a:blip>
          <a:srcRect t="1" b="9206"/>
          <a:stretch>
            <a:fillRect/>
          </a:stretch>
        </p:blipFill>
        <p:spPr>
          <a:xfrm rot="16200000">
            <a:off x="6925266" y="1499518"/>
            <a:ext cx="6752664" cy="3772929"/>
          </a:xfrm>
          <a:prstGeom prst="rect">
            <a:avLst/>
          </a:prstGeom>
          <a:solidFill>
            <a:srgbClr val="F6F6F6"/>
          </a:solidFill>
        </p:spPr>
      </p:pic>
      <p:sp>
        <p:nvSpPr>
          <p:cNvPr id="5" name="文本框 3"/>
          <p:cNvSpPr txBox="1"/>
          <p:nvPr/>
        </p:nvSpPr>
        <p:spPr>
          <a:xfrm>
            <a:off x="2117641" y="3827533"/>
            <a:ext cx="7719524" cy="643890"/>
          </a:xfrm>
          <a:prstGeom prst="rect">
            <a:avLst/>
          </a:prstGeom>
          <a:noFill/>
        </p:spPr>
        <p:txBody>
          <a:bodyPr wrap="square" lIns="91412" tIns="45706" rIns="91412" bIns="45706" rtlCol="0">
            <a:spAutoFit/>
          </a:bodyPr>
          <a:lstStyle/>
          <a:p>
            <a:r>
              <a:rPr lang="zh-CN" sz="3600" dirty="0">
                <a:ln w="12700">
                  <a:noFill/>
                </a:ln>
                <a:solidFill>
                  <a:schemeClr val="tx1">
                    <a:lumMod val="75000"/>
                    <a:lumOff val="25000"/>
                  </a:schemeClr>
                </a:solidFill>
                <a:latin typeface="微软雅黑" panose="020B0503020204020204" pitchFamily="34" charset="-122"/>
                <a:ea typeface="微软雅黑" panose="020B0503020204020204" pitchFamily="34" charset="-122"/>
                <a:cs typeface="汉仪综艺体繁" panose="02010600000101010101" charset="-122"/>
              </a:rPr>
              <a:t>总体设计、</a:t>
            </a:r>
            <a:r>
              <a:rPr lang="zh-CN" altLang="en-US" sz="3600" dirty="0">
                <a:ln w="12700">
                  <a:noFill/>
                </a:ln>
                <a:solidFill>
                  <a:schemeClr val="tx1">
                    <a:lumMod val="75000"/>
                    <a:lumOff val="25000"/>
                  </a:schemeClr>
                </a:solidFill>
                <a:latin typeface="微软雅黑" panose="020B0503020204020204" pitchFamily="34" charset="-122"/>
                <a:ea typeface="微软雅黑" panose="020B0503020204020204" pitchFamily="34" charset="-122"/>
                <a:cs typeface="汉仪综艺体繁" panose="02010600000101010101" charset="-122"/>
              </a:rPr>
              <a:t>详细</a:t>
            </a:r>
            <a:r>
              <a:rPr lang="zh-CN" sz="3600" dirty="0">
                <a:ln w="12700">
                  <a:noFill/>
                </a:ln>
                <a:solidFill>
                  <a:schemeClr val="tx1">
                    <a:lumMod val="75000"/>
                    <a:lumOff val="25000"/>
                  </a:schemeClr>
                </a:solidFill>
                <a:latin typeface="微软雅黑" panose="020B0503020204020204" pitchFamily="34" charset="-122"/>
                <a:ea typeface="微软雅黑" panose="020B0503020204020204" pitchFamily="34" charset="-122"/>
                <a:cs typeface="汉仪综艺体繁" panose="02010600000101010101" charset="-122"/>
              </a:rPr>
              <a:t>设计汇报</a:t>
            </a:r>
            <a:endParaRPr lang="zh-CN" sz="3600" dirty="0">
              <a:ln w="12700">
                <a:noFill/>
              </a:ln>
              <a:solidFill>
                <a:schemeClr val="tx1">
                  <a:lumMod val="75000"/>
                  <a:lumOff val="25000"/>
                </a:schemeClr>
              </a:solidFill>
              <a:latin typeface="微软雅黑" panose="020B0503020204020204" pitchFamily="34" charset="-122"/>
              <a:ea typeface="微软雅黑" panose="020B0503020204020204" pitchFamily="34" charset="-122"/>
              <a:cs typeface="汉仪综艺体繁" panose="02010600000101010101" charset="-122"/>
            </a:endParaRPr>
          </a:p>
        </p:txBody>
      </p:sp>
      <p:sp>
        <p:nvSpPr>
          <p:cNvPr id="7" name="文本框 5"/>
          <p:cNvSpPr txBox="1"/>
          <p:nvPr/>
        </p:nvSpPr>
        <p:spPr>
          <a:xfrm>
            <a:off x="3114260" y="4888220"/>
            <a:ext cx="3018948" cy="274320"/>
          </a:xfrm>
          <a:prstGeom prst="rect">
            <a:avLst/>
          </a:prstGeom>
          <a:solidFill>
            <a:schemeClr val="accent2"/>
          </a:solidFill>
          <a:ln>
            <a:noFill/>
          </a:ln>
        </p:spPr>
        <p:txBody>
          <a:bodyPr wrap="square" lIns="91412" tIns="45706" rIns="91412" bIns="45706" rtlCol="0">
            <a:spAutoFit/>
          </a:bodyPr>
          <a:lstStyle/>
          <a:p>
            <a:pPr algn="ctr"/>
            <a:r>
              <a:rPr lang="zh-CN" altLang="en-US" sz="1200" dirty="0">
                <a:solidFill>
                  <a:schemeClr val="bg1"/>
                </a:solidFill>
                <a:latin typeface="锐字云字库美黑体1.0" panose="02010604000000000000" charset="-122"/>
                <a:ea typeface="锐字云字库美黑体1.0" panose="02010604000000000000" charset="-122"/>
              </a:rPr>
              <a:t>汇报组：</a:t>
            </a:r>
            <a:r>
              <a:rPr lang="en-US" altLang="zh-CN" sz="1200" dirty="0">
                <a:solidFill>
                  <a:schemeClr val="bg1"/>
                </a:solidFill>
                <a:latin typeface="锐字云字库美黑体1.0" panose="02010604000000000000" charset="-122"/>
                <a:ea typeface="锐字云字库美黑体1.0" panose="02010604000000000000" charset="-122"/>
              </a:rPr>
              <a:t>G005</a:t>
            </a:r>
            <a:r>
              <a:rPr lang="zh-CN" altLang="en-US" sz="1200" dirty="0">
                <a:solidFill>
                  <a:schemeClr val="bg1"/>
                </a:solidFill>
                <a:latin typeface="锐字云字库美黑体1.0" panose="02010604000000000000" charset="-122"/>
                <a:ea typeface="锐字云字库美黑体1.0" panose="02010604000000000000" charset="-122"/>
              </a:rPr>
              <a:t>     时间：</a:t>
            </a:r>
            <a:r>
              <a:rPr lang="en-US" altLang="zh-CN" sz="1200" dirty="0">
                <a:solidFill>
                  <a:schemeClr val="bg1"/>
                </a:solidFill>
                <a:latin typeface="锐字云字库美黑体1.0" panose="02010604000000000000" charset="-122"/>
                <a:ea typeface="锐字云字库美黑体1.0" panose="02010604000000000000" charset="-122"/>
              </a:rPr>
              <a:t>2021</a:t>
            </a:r>
            <a:r>
              <a:rPr lang="zh-CN" altLang="en-US" sz="1200" dirty="0">
                <a:solidFill>
                  <a:schemeClr val="bg1"/>
                </a:solidFill>
                <a:latin typeface="锐字云字库美黑体1.0" panose="02010604000000000000" charset="-122"/>
                <a:ea typeface="锐字云字库美黑体1.0" panose="02010604000000000000" charset="-122"/>
              </a:rPr>
              <a:t>年</a:t>
            </a:r>
            <a:r>
              <a:rPr lang="en-US" altLang="zh-CN" sz="1200" dirty="0">
                <a:solidFill>
                  <a:schemeClr val="bg1"/>
                </a:solidFill>
                <a:latin typeface="锐字云字库美黑体1.0" panose="02010604000000000000" charset="-122"/>
                <a:ea typeface="锐字云字库美黑体1.0" panose="02010604000000000000" charset="-122"/>
              </a:rPr>
              <a:t>11</a:t>
            </a:r>
            <a:r>
              <a:rPr lang="zh-CN" altLang="en-US" sz="1200" dirty="0">
                <a:solidFill>
                  <a:schemeClr val="bg1"/>
                </a:solidFill>
                <a:latin typeface="锐字云字库美黑体1.0" panose="02010604000000000000" charset="-122"/>
                <a:ea typeface="锐字云字库美黑体1.0" panose="02010604000000000000" charset="-122"/>
              </a:rPr>
              <a:t>月</a:t>
            </a:r>
            <a:endParaRPr lang="zh-CN" altLang="zh-CN" sz="1200" dirty="0">
              <a:solidFill>
                <a:schemeClr val="bg1"/>
              </a:solidFill>
              <a:latin typeface="锐字云字库美黑体1.0" panose="02010604000000000000" charset="-122"/>
              <a:ea typeface="锐字云字库美黑体1.0" panose="02010604000000000000" charset="-122"/>
            </a:endParaRPr>
          </a:p>
        </p:txBody>
      </p:sp>
      <p:sp>
        <p:nvSpPr>
          <p:cNvPr id="17" name="原创设计师QQ598969553                 _16"/>
          <p:cNvSpPr txBox="1"/>
          <p:nvPr/>
        </p:nvSpPr>
        <p:spPr>
          <a:xfrm>
            <a:off x="1207770" y="1912620"/>
            <a:ext cx="8996045" cy="1915160"/>
          </a:xfrm>
          <a:prstGeom prst="rect">
            <a:avLst/>
          </a:prstGeom>
          <a:noFill/>
          <a:effectLst/>
        </p:spPr>
        <p:txBody>
          <a:bodyPr wrap="square" lIns="68580" tIns="34290" rIns="68580" bIns="34290" rtlCol="0">
            <a:spAutoFit/>
          </a:bodyPr>
          <a:lstStyle/>
          <a:p>
            <a:pPr>
              <a:lnSpc>
                <a:spcPct val="150000"/>
              </a:lnSpc>
            </a:pPr>
            <a:r>
              <a:rPr lang="zh-CN" altLang="en-US" sz="8000" dirty="0">
                <a:solidFill>
                  <a:schemeClr val="tx1">
                    <a:lumMod val="75000"/>
                    <a:lumOff val="25000"/>
                  </a:schemeClr>
                </a:solidFill>
                <a:latin typeface="Agency FB" panose="020B0503020202020204" pitchFamily="34" charset="0"/>
                <a:ea typeface="微软雅黑" panose="020B0503020204020204" pitchFamily="34" charset="-122"/>
              </a:rPr>
              <a:t>《城院生态圈》</a:t>
            </a:r>
            <a:endParaRPr lang="zh-CN" altLang="en-US" sz="8000" dirty="0">
              <a:solidFill>
                <a:schemeClr val="tx1">
                  <a:lumMod val="75000"/>
                  <a:lumOff val="25000"/>
                </a:schemeClr>
              </a:solidFill>
              <a:latin typeface="Agency FB" panose="020B0503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up)">
                                      <p:cBhvr>
                                        <p:cTn id="12" dur="500"/>
                                        <p:tgtEl>
                                          <p:spTgt spid="17"/>
                                        </p:tgtEl>
                                      </p:cBhvr>
                                    </p:animEffect>
                                  </p:childTnLst>
                                </p:cTn>
                              </p:par>
                            </p:childTnLst>
                          </p:cTn>
                        </p:par>
                        <p:par>
                          <p:cTn id="13" fill="hold">
                            <p:stCondLst>
                              <p:cond delay="1000"/>
                            </p:stCondLst>
                            <p:childTnLst>
                              <p:par>
                                <p:cTn id="14" presetID="56" presetClass="entr" presetSubtype="0" fill="hold" grpId="0" nodeType="afterEffect">
                                  <p:stCondLst>
                                    <p:cond delay="0"/>
                                  </p:stCondLst>
                                  <p:iterate type="lt">
                                    <p:tmPct val="10000"/>
                                  </p:iterate>
                                  <p:childTnLst>
                                    <p:set>
                                      <p:cBhvr>
                                        <p:cTn id="15" dur="1" fill="hold">
                                          <p:stCondLst>
                                            <p:cond delay="0"/>
                                          </p:stCondLst>
                                        </p:cTn>
                                        <p:tgtEl>
                                          <p:spTgt spid="5"/>
                                        </p:tgtEl>
                                        <p:attrNameLst>
                                          <p:attrName>style.visibility</p:attrName>
                                        </p:attrNameLst>
                                      </p:cBhvr>
                                      <p:to>
                                        <p:strVal val="visible"/>
                                      </p:to>
                                    </p:set>
                                    <p:anim by="(-#ppt_w*2)" calcmode="lin" valueType="num">
                                      <p:cBhvr rctx="PPT">
                                        <p:cTn id="16" dur="500" autoRev="1" fill="hold">
                                          <p:stCondLst>
                                            <p:cond delay="0"/>
                                          </p:stCondLst>
                                        </p:cTn>
                                        <p:tgtEl>
                                          <p:spTgt spid="5"/>
                                        </p:tgtEl>
                                        <p:attrNameLst>
                                          <p:attrName>ppt_w</p:attrName>
                                        </p:attrNameLst>
                                      </p:cBhvr>
                                    </p:anim>
                                    <p:anim by="(#ppt_w*0.50)" calcmode="lin" valueType="num">
                                      <p:cBhvr>
                                        <p:cTn id="17" dur="500" decel="50000" autoRev="1" fill="hold">
                                          <p:stCondLst>
                                            <p:cond delay="0"/>
                                          </p:stCondLst>
                                        </p:cTn>
                                        <p:tgtEl>
                                          <p:spTgt spid="5"/>
                                        </p:tgtEl>
                                        <p:attrNameLst>
                                          <p:attrName>ppt_x</p:attrName>
                                        </p:attrNameLst>
                                      </p:cBhvr>
                                    </p:anim>
                                    <p:anim from="(-#ppt_h/2)" to="(#ppt_y)" calcmode="lin" valueType="num">
                                      <p:cBhvr>
                                        <p:cTn id="18" dur="1000" fill="hold">
                                          <p:stCondLst>
                                            <p:cond delay="0"/>
                                          </p:stCondLst>
                                        </p:cTn>
                                        <p:tgtEl>
                                          <p:spTgt spid="5"/>
                                        </p:tgtEl>
                                        <p:attrNameLst>
                                          <p:attrName>ppt_y</p:attrName>
                                        </p:attrNameLst>
                                      </p:cBhvr>
                                    </p:anim>
                                    <p:animRot by="21600000">
                                      <p:cBhvr>
                                        <p:cTn id="19" dur="1000" fill="hold">
                                          <p:stCondLst>
                                            <p:cond delay="0"/>
                                          </p:stCondLst>
                                        </p:cTn>
                                        <p:tgtEl>
                                          <p:spTgt spid="5"/>
                                        </p:tgtEl>
                                        <p:attrNameLst>
                                          <p:attrName>r</p:attrName>
                                        </p:attrNameLst>
                                      </p:cBhvr>
                                    </p:animRot>
                                  </p:childTnLst>
                                </p:cTn>
                              </p:par>
                            </p:childTnLst>
                          </p:cTn>
                        </p:par>
                        <p:par>
                          <p:cTn id="20" fill="hold">
                            <p:stCondLst>
                              <p:cond delay="2500"/>
                            </p:stCondLst>
                            <p:childTnLst>
                              <p:par>
                                <p:cTn id="21" presetID="2" presetClass="entr" presetSubtype="8"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0-#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ldLvl="0" animBg="1"/>
      <p:bldP spid="17"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89355" y="269240"/>
            <a:ext cx="1635125" cy="529590"/>
            <a:chOff x="1873" y="424"/>
            <a:chExt cx="2575" cy="834"/>
          </a:xfrm>
        </p:grpSpPr>
        <p:sp>
          <p:nvSpPr>
            <p:cNvPr id="24" name="矩形 23"/>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1984" y="535"/>
              <a:ext cx="2464" cy="723"/>
            </a:xfrm>
            <a:prstGeom prst="rect">
              <a:avLst/>
            </a:prstGeom>
          </p:spPr>
          <p:txBody>
            <a:bodyPr wrap="square" lIns="91400" tIns="45699" rIns="91400" bIns="45699">
              <a:spAutoFit/>
            </a:bodyPr>
            <a:p>
              <a:pPr lvl="0" defTabSz="914400">
                <a:defRPr/>
              </a:pPr>
              <a:r>
                <a:rPr lang="zh-CN" altLang="en-US" sz="2400" kern="0" dirty="0">
                  <a:solidFill>
                    <a:schemeClr val="accent1"/>
                  </a:solidFill>
                  <a:latin typeface="微软雅黑" panose="020B0503020204020204" pitchFamily="34" charset="-122"/>
                  <a:ea typeface="微软雅黑" panose="020B0503020204020204" pitchFamily="34" charset="-122"/>
                </a:rPr>
                <a:t>业务流图</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grpSp>
      <p:pic>
        <p:nvPicPr>
          <p:cNvPr id="3" name="图片 2" descr="ec9153e1d1e7f6e8169f01c03891632"/>
          <p:cNvPicPr>
            <a:picLocks noChangeAspect="1"/>
          </p:cNvPicPr>
          <p:nvPr/>
        </p:nvPicPr>
        <p:blipFill>
          <a:blip r:embed="rId1"/>
          <a:stretch>
            <a:fillRect/>
          </a:stretch>
        </p:blipFill>
        <p:spPr>
          <a:xfrm>
            <a:off x="3785870" y="1346200"/>
            <a:ext cx="7926705" cy="4445635"/>
          </a:xfrm>
          <a:prstGeom prst="rect">
            <a:avLst/>
          </a:prstGeom>
        </p:spPr>
      </p:pic>
      <p:sp>
        <p:nvSpPr>
          <p:cNvPr id="156" name="文本框 155"/>
          <p:cNvSpPr txBox="1"/>
          <p:nvPr/>
        </p:nvSpPr>
        <p:spPr>
          <a:xfrm>
            <a:off x="172720" y="2121535"/>
            <a:ext cx="3472815" cy="3046095"/>
          </a:xfrm>
          <a:prstGeom prst="rect">
            <a:avLst/>
          </a:prstGeom>
          <a:noFill/>
          <a:ln w="9525">
            <a:noFill/>
          </a:ln>
        </p:spPr>
        <p:txBody>
          <a:bodyPr wrap="square">
            <a:spAutoFit/>
          </a:bodyPr>
          <a:p>
            <a:pPr indent="0" algn="l"/>
            <a:r>
              <a:rPr lang="en-US" altLang="zh-CN" sz="1600" b="1">
                <a:solidFill>
                  <a:schemeClr val="accent2">
                    <a:lumMod val="75000"/>
                  </a:schemeClr>
                </a:solidFill>
                <a:ea typeface="宋体" panose="02010600030101010101" pitchFamily="2" charset="-122"/>
              </a:rPr>
              <a:t>        </a:t>
            </a:r>
            <a:r>
              <a:rPr lang="zh-CN" sz="1600" b="1">
                <a:solidFill>
                  <a:schemeClr val="accent2">
                    <a:lumMod val="75000"/>
                  </a:schemeClr>
                </a:solidFill>
                <a:ea typeface="宋体" panose="02010600030101010101" pitchFamily="2" charset="-122"/>
              </a:rPr>
              <a:t>如图所示，是本软件基本的一个业务流图，用户在注册或者登陆之后可以进入到主界面，若不注册，则只能进入到主界面进行浏览功能，其他功能都不能进行。登陆若非管理员账号，就可以使用论坛功能、动物城友会功能、动植物科普功能、通知和私信功能、我的信息查看功能等。若为管理员账号，则除了使用基本功能外，还能使用异常帖子审核、城友会活动审核、科普信息审核、被举报帖子以及用户审核、封禁等功能。</a:t>
            </a:r>
            <a:endParaRPr lang="zh-CN" altLang="en-US" sz="1600" b="1">
              <a:solidFill>
                <a:schemeClr val="accent2">
                  <a:lumMod val="75000"/>
                </a:schemeClr>
              </a:solidFill>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89355" y="269240"/>
            <a:ext cx="2880995" cy="529590"/>
            <a:chOff x="1873" y="424"/>
            <a:chExt cx="4537" cy="834"/>
          </a:xfrm>
        </p:grpSpPr>
        <p:sp>
          <p:nvSpPr>
            <p:cNvPr id="24" name="矩形 23"/>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1984" y="535"/>
              <a:ext cx="4426" cy="723"/>
            </a:xfrm>
            <a:prstGeom prst="rect">
              <a:avLst/>
            </a:prstGeom>
          </p:spPr>
          <p:txBody>
            <a:bodyPr wrap="square" lIns="91400" tIns="45699" rIns="91400" bIns="45699">
              <a:spAutoFit/>
            </a:bodyPr>
            <a:p>
              <a:pPr lvl="0" defTabSz="914400">
                <a:defRPr/>
              </a:pPr>
              <a:r>
                <a:rPr lang="en-US" altLang="zh-CN" sz="2400" kern="0" dirty="0">
                  <a:solidFill>
                    <a:schemeClr val="accent1"/>
                  </a:solidFill>
                  <a:latin typeface="微软雅黑" panose="020B0503020204020204" pitchFamily="34" charset="-122"/>
                  <a:ea typeface="微软雅黑" panose="020B0503020204020204" pitchFamily="34" charset="-122"/>
                </a:rPr>
                <a:t>IPO</a:t>
              </a:r>
              <a:r>
                <a:rPr lang="zh-CN" altLang="en-US" sz="2400" kern="0" dirty="0">
                  <a:solidFill>
                    <a:schemeClr val="accent1"/>
                  </a:solidFill>
                  <a:latin typeface="微软雅黑" panose="020B0503020204020204" pitchFamily="34" charset="-122"/>
                  <a:ea typeface="微软雅黑" panose="020B0503020204020204" pitchFamily="34" charset="-122"/>
                </a:rPr>
                <a:t>表</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a:blip r:embed="rId1"/>
          <a:stretch>
            <a:fillRect/>
          </a:stretch>
        </p:blipFill>
        <p:spPr>
          <a:xfrm>
            <a:off x="2628265" y="1637665"/>
            <a:ext cx="5695950" cy="3876675"/>
          </a:xfrm>
          <a:prstGeom prst="rect">
            <a:avLst/>
          </a:prstGeom>
        </p:spPr>
      </p:pic>
      <p:pic>
        <p:nvPicPr>
          <p:cNvPr id="13" name="图片 12"/>
          <p:cNvPicPr>
            <a:picLocks noChangeAspect="1"/>
          </p:cNvPicPr>
          <p:nvPr/>
        </p:nvPicPr>
        <p:blipFill>
          <a:blip r:embed="rId2"/>
          <a:stretch>
            <a:fillRect/>
          </a:stretch>
        </p:blipFill>
        <p:spPr>
          <a:xfrm>
            <a:off x="2752090" y="1713865"/>
            <a:ext cx="5667375" cy="3800475"/>
          </a:xfrm>
          <a:prstGeom prst="rect">
            <a:avLst/>
          </a:prstGeom>
        </p:spPr>
      </p:pic>
      <p:pic>
        <p:nvPicPr>
          <p:cNvPr id="14" name="图片 13"/>
          <p:cNvPicPr>
            <a:picLocks noChangeAspect="1"/>
          </p:cNvPicPr>
          <p:nvPr/>
        </p:nvPicPr>
        <p:blipFill>
          <a:blip r:embed="rId3"/>
          <a:stretch>
            <a:fillRect/>
          </a:stretch>
        </p:blipFill>
        <p:spPr>
          <a:xfrm>
            <a:off x="2661920" y="1637665"/>
            <a:ext cx="5848350" cy="3952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35"/>
          <p:cNvCxnSpPr>
            <a:endCxn id="60" idx="3"/>
          </p:cNvCxnSpPr>
          <p:nvPr/>
        </p:nvCxnSpPr>
        <p:spPr>
          <a:xfrm flipH="1" flipV="1">
            <a:off x="2562860" y="1910080"/>
            <a:ext cx="3498215" cy="23495"/>
          </a:xfrm>
          <a:prstGeom prst="line">
            <a:avLst/>
          </a:prstGeom>
          <a:ln>
            <a:solidFill>
              <a:schemeClr val="accent3"/>
            </a:solidFill>
            <a:tailEnd type="oval" w="lg" len="lg"/>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flipV="1">
            <a:off x="171450" y="4923790"/>
            <a:ext cx="5923915" cy="38100"/>
          </a:xfrm>
          <a:prstGeom prst="line">
            <a:avLst/>
          </a:prstGeom>
          <a:ln>
            <a:solidFill>
              <a:schemeClr val="accent3"/>
            </a:solidFill>
            <a:tailEnd type="oval" w="lg" len="lg"/>
          </a:ln>
        </p:spPr>
        <p:style>
          <a:lnRef idx="1">
            <a:schemeClr val="accent1"/>
          </a:lnRef>
          <a:fillRef idx="0">
            <a:schemeClr val="accent1"/>
          </a:fillRef>
          <a:effectRef idx="0">
            <a:schemeClr val="accent1"/>
          </a:effectRef>
          <a:fontRef idx="minor">
            <a:schemeClr val="tx1"/>
          </a:fontRef>
        </p:style>
      </p:cxnSp>
      <p:sp>
        <p:nvSpPr>
          <p:cNvPr id="60" name="Title 13"/>
          <p:cNvSpPr txBox="1"/>
          <p:nvPr/>
        </p:nvSpPr>
        <p:spPr>
          <a:xfrm>
            <a:off x="171450" y="1456690"/>
            <a:ext cx="2391410" cy="906145"/>
          </a:xfrm>
          <a:prstGeom prst="rect">
            <a:avLst/>
          </a:prstGeom>
        </p:spPr>
        <p:txBody>
          <a:bodyPr lIns="91424" tIns="45713" rIns="91424" bIns="45713" anchor="ctr">
            <a:noAutofit/>
          </a:bodyPr>
          <a:lstStyle/>
          <a:p>
            <a:pPr algn="ct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用户界面流程图</a:t>
            </a:r>
            <a:endPar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1" name="Title 13"/>
          <p:cNvSpPr txBox="1"/>
          <p:nvPr/>
        </p:nvSpPr>
        <p:spPr>
          <a:xfrm>
            <a:off x="406400" y="2567940"/>
            <a:ext cx="4951095" cy="2150745"/>
          </a:xfrm>
          <a:prstGeom prst="rect">
            <a:avLst/>
          </a:prstGeom>
        </p:spPr>
        <p:txBody>
          <a:bodyPr lIns="91424" tIns="45713" rIns="91424" bIns="45713" anchor="ctr">
            <a:noAutofit/>
          </a:bodyPr>
          <a:lstStyle/>
          <a:p>
            <a:pPr algn="l"/>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用户首先进入主界面，不登录即可查看动植物科普、论坛帖子、动物城友会等信息。但是如果要进一步操作，例如评论就会弹出登录界面。登录后即可使用完整功能。</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系统流程图</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pic>
        <p:nvPicPr>
          <p:cNvPr id="8" name="图片 7" descr="用户流程图"/>
          <p:cNvPicPr>
            <a:picLocks noChangeAspect="1"/>
          </p:cNvPicPr>
          <p:nvPr/>
        </p:nvPicPr>
        <p:blipFill>
          <a:blip r:embed="rId1"/>
          <a:stretch>
            <a:fillRect/>
          </a:stretch>
        </p:blipFill>
        <p:spPr>
          <a:xfrm>
            <a:off x="6046470" y="519430"/>
            <a:ext cx="5276850" cy="52673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200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par>
                                <p:cTn id="8" presetID="22" presetClass="entr" presetSubtype="1" fill="hold" grpId="0" nodeType="withEffect">
                                  <p:stCondLst>
                                    <p:cond delay="2000"/>
                                  </p:stCondLst>
                                  <p:childTnLst>
                                    <p:set>
                                      <p:cBhvr>
                                        <p:cTn id="9" dur="1" fill="hold">
                                          <p:stCondLst>
                                            <p:cond delay="0"/>
                                          </p:stCondLst>
                                        </p:cTn>
                                        <p:tgtEl>
                                          <p:spTgt spid="60"/>
                                        </p:tgtEl>
                                        <p:attrNameLst>
                                          <p:attrName>style.visibility</p:attrName>
                                        </p:attrNameLst>
                                      </p:cBhvr>
                                      <p:to>
                                        <p:strVal val="visible"/>
                                      </p:to>
                                    </p:set>
                                    <p:animEffect transition="in" filter="wipe(up)">
                                      <p:cBhvr>
                                        <p:cTn id="10" dur="1000"/>
                                        <p:tgtEl>
                                          <p:spTgt spid="60"/>
                                        </p:tgtEl>
                                      </p:cBhvr>
                                    </p:animEffect>
                                  </p:childTnLst>
                                </p:cTn>
                              </p:par>
                              <p:par>
                                <p:cTn id="11" presetID="22" presetClass="entr" presetSubtype="4" fill="hold" nodeType="withEffect">
                                  <p:stCondLst>
                                    <p:cond delay="4000"/>
                                  </p:stCondLst>
                                  <p:childTnLst>
                                    <p:set>
                                      <p:cBhvr>
                                        <p:cTn id="12" dur="1" fill="hold">
                                          <p:stCondLst>
                                            <p:cond delay="0"/>
                                          </p:stCondLst>
                                        </p:cTn>
                                        <p:tgtEl>
                                          <p:spTgt spid="38"/>
                                        </p:tgtEl>
                                        <p:attrNameLst>
                                          <p:attrName>style.visibility</p:attrName>
                                        </p:attrNameLst>
                                      </p:cBhvr>
                                      <p:to>
                                        <p:strVal val="visible"/>
                                      </p:to>
                                    </p:set>
                                    <p:animEffect transition="in" filter="wipe(down)">
                                      <p:cBhvr>
                                        <p:cTn id="13" dur="500"/>
                                        <p:tgtEl>
                                          <p:spTgt spid="38"/>
                                        </p:tgtEl>
                                      </p:cBhvr>
                                    </p:animEffect>
                                  </p:childTnLst>
                                </p:cTn>
                              </p:par>
                              <p:par>
                                <p:cTn id="14" presetID="22" presetClass="entr" presetSubtype="1" fill="hold" grpId="0" nodeType="withEffect">
                                  <p:stCondLst>
                                    <p:cond delay="4000"/>
                                  </p:stCondLst>
                                  <p:childTnLst>
                                    <p:set>
                                      <p:cBhvr>
                                        <p:cTn id="15" dur="1" fill="hold">
                                          <p:stCondLst>
                                            <p:cond delay="0"/>
                                          </p:stCondLst>
                                        </p:cTn>
                                        <p:tgtEl>
                                          <p:spTgt spid="61"/>
                                        </p:tgtEl>
                                        <p:attrNameLst>
                                          <p:attrName>style.visibility</p:attrName>
                                        </p:attrNameLst>
                                      </p:cBhvr>
                                      <p:to>
                                        <p:strVal val="visible"/>
                                      </p:to>
                                    </p:set>
                                    <p:animEffect transition="in" filter="wipe(up)">
                                      <p:cBhvr>
                                        <p:cTn id="16" dur="1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flipH="1" flipV="1">
            <a:off x="171450" y="5057140"/>
            <a:ext cx="5990590" cy="28575"/>
          </a:xfrm>
          <a:prstGeom prst="line">
            <a:avLst/>
          </a:prstGeom>
          <a:ln>
            <a:solidFill>
              <a:schemeClr val="accent5"/>
            </a:solidFill>
            <a:tailEnd type="oval" w="lg" len="lg"/>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7025590" y="5886454"/>
            <a:ext cx="0" cy="619125"/>
          </a:xfrm>
          <a:prstGeom prst="line">
            <a:avLst/>
          </a:prstGeom>
          <a:ln>
            <a:solidFill>
              <a:schemeClr val="bg2">
                <a:lumMod val="75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60" name="Title 13"/>
          <p:cNvSpPr txBox="1"/>
          <p:nvPr/>
        </p:nvSpPr>
        <p:spPr>
          <a:xfrm>
            <a:off x="171450" y="1456690"/>
            <a:ext cx="2391410" cy="906145"/>
          </a:xfrm>
          <a:prstGeom prst="rect">
            <a:avLst/>
          </a:prstGeom>
        </p:spPr>
        <p:txBody>
          <a:bodyPr lIns="91424" tIns="45713" rIns="91424" bIns="45713" anchor="ctr">
            <a:noAutofit/>
          </a:bodyPr>
          <a:lstStyle/>
          <a:p>
            <a:pPr algn="ct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登录系统流程图</a:t>
            </a:r>
            <a:endPar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1" name="Title 13"/>
          <p:cNvSpPr txBox="1"/>
          <p:nvPr/>
        </p:nvSpPr>
        <p:spPr>
          <a:xfrm>
            <a:off x="416560" y="2286635"/>
            <a:ext cx="5238750" cy="2546985"/>
          </a:xfrm>
          <a:prstGeom prst="rect">
            <a:avLst/>
          </a:prstGeom>
        </p:spPr>
        <p:txBody>
          <a:bodyPr lIns="91424" tIns="45713" rIns="91424" bIns="45713" anchor="ctr">
            <a:noAutofit/>
          </a:bodyPr>
          <a:lstStyle/>
          <a:p>
            <a:pPr algn="l"/>
            <a:r>
              <a:rPr lang="en-US" sz="2000" dirty="0">
                <a:solidFill>
                  <a:schemeClr val="tx1">
                    <a:lumMod val="65000"/>
                    <a:lumOff val="35000"/>
                  </a:schemeClr>
                </a:solidFill>
                <a:latin typeface="微软雅黑" panose="020B0503020204020204" pitchFamily="34" charset="-122"/>
                <a:ea typeface="微软雅黑" panose="020B0503020204020204" pitchFamily="34" charset="-122"/>
              </a:rPr>
              <a:t>      </a:t>
            </a:r>
            <a:r>
              <a:rPr sz="2000" dirty="0">
                <a:solidFill>
                  <a:schemeClr val="tx1">
                    <a:lumMod val="65000"/>
                    <a:lumOff val="35000"/>
                  </a:schemeClr>
                </a:solidFill>
                <a:latin typeface="微软雅黑" panose="020B0503020204020204" pitchFamily="34" charset="-122"/>
                <a:ea typeface="微软雅黑" panose="020B0503020204020204" pitchFamily="34" charset="-122"/>
              </a:rPr>
              <a:t>用户进入登录界面，登陆界面可以输入账号密码、注册、忘记密码，用户输入账号密码，首先检测账号是否存在，若不存在，则引导用户进行注册。其次检测账号密码是否正确，若不正确，则引导用户进入忘记密码找回密码。最后检测是否为管理员，是则进入管理员界面，否则进入用户界面。</a:t>
            </a:r>
            <a:endParaRPr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系统流程图</a:t>
              </a:r>
              <a:endParaRPr lang="zh-CN" altLang="en-US" sz="2400" kern="0" dirty="0">
                <a:solidFill>
                  <a:schemeClr val="accent1"/>
                </a:solidFill>
                <a:latin typeface="微软雅黑" panose="020B0503020204020204" pitchFamily="34" charset="-122"/>
                <a:ea typeface="微软雅黑" panose="020B0503020204020204" pitchFamily="34" charset="-122"/>
                <a:sym typeface="+mn-ea"/>
              </a:endParaRPr>
            </a:p>
          </p:txBody>
        </p:sp>
      </p:grpSp>
      <p:cxnSp>
        <p:nvCxnSpPr>
          <p:cNvPr id="3" name="Straight Connector 41"/>
          <p:cNvCxnSpPr/>
          <p:nvPr/>
        </p:nvCxnSpPr>
        <p:spPr>
          <a:xfrm flipH="1" flipV="1">
            <a:off x="2562860" y="1895475"/>
            <a:ext cx="5990590" cy="28575"/>
          </a:xfrm>
          <a:prstGeom prst="line">
            <a:avLst/>
          </a:prstGeom>
          <a:ln>
            <a:solidFill>
              <a:schemeClr val="accent5"/>
            </a:solidFill>
            <a:tailEnd type="oval" w="lg" len="lg"/>
          </a:ln>
        </p:spPr>
        <p:style>
          <a:lnRef idx="1">
            <a:schemeClr val="accent1"/>
          </a:lnRef>
          <a:fillRef idx="0">
            <a:schemeClr val="accent1"/>
          </a:fillRef>
          <a:effectRef idx="0">
            <a:schemeClr val="accent1"/>
          </a:effectRef>
          <a:fontRef idx="minor">
            <a:schemeClr val="tx1"/>
          </a:fontRef>
        </p:style>
      </p:cxnSp>
      <p:pic>
        <p:nvPicPr>
          <p:cNvPr id="2" name="图片 1" descr="登录界面流程图"/>
          <p:cNvPicPr>
            <a:picLocks noChangeAspect="1"/>
          </p:cNvPicPr>
          <p:nvPr/>
        </p:nvPicPr>
        <p:blipFill>
          <a:blip r:embed="rId1"/>
          <a:stretch>
            <a:fillRect/>
          </a:stretch>
        </p:blipFill>
        <p:spPr>
          <a:xfrm>
            <a:off x="6092825" y="339725"/>
            <a:ext cx="5276850" cy="6238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0"/>
                                  </p:stCondLst>
                                  <p:childTnLst>
                                    <p:set>
                                      <p:cBhvr>
                                        <p:cTn id="6" dur="1" fill="hold">
                                          <p:stCondLst>
                                            <p:cond delay="0"/>
                                          </p:stCondLst>
                                        </p:cTn>
                                        <p:tgtEl>
                                          <p:spTgt spid="60"/>
                                        </p:tgtEl>
                                        <p:attrNameLst>
                                          <p:attrName>style.visibility</p:attrName>
                                        </p:attrNameLst>
                                      </p:cBhvr>
                                      <p:to>
                                        <p:strVal val="visible"/>
                                      </p:to>
                                    </p:set>
                                    <p:animEffect transition="in" filter="wipe(up)">
                                      <p:cBhvr>
                                        <p:cTn id="7" dur="1000"/>
                                        <p:tgtEl>
                                          <p:spTgt spid="60"/>
                                        </p:tgtEl>
                                      </p:cBhvr>
                                    </p:animEffect>
                                  </p:childTnLst>
                                </p:cTn>
                              </p:par>
                              <p:par>
                                <p:cTn id="8" presetID="22" presetClass="entr" presetSubtype="1" fill="hold" grpId="0" nodeType="withEffect">
                                  <p:stCondLst>
                                    <p:cond delay="4000"/>
                                  </p:stCondLst>
                                  <p:childTnLst>
                                    <p:set>
                                      <p:cBhvr>
                                        <p:cTn id="9" dur="1" fill="hold">
                                          <p:stCondLst>
                                            <p:cond delay="0"/>
                                          </p:stCondLst>
                                        </p:cTn>
                                        <p:tgtEl>
                                          <p:spTgt spid="61"/>
                                        </p:tgtEl>
                                        <p:attrNameLst>
                                          <p:attrName>style.visibility</p:attrName>
                                        </p:attrNameLst>
                                      </p:cBhvr>
                                      <p:to>
                                        <p:strVal val="visible"/>
                                      </p:to>
                                    </p:set>
                                    <p:animEffect transition="in" filter="wipe(up)">
                                      <p:cBhvr>
                                        <p:cTn id="10" dur="1000"/>
                                        <p:tgtEl>
                                          <p:spTgt spid="61"/>
                                        </p:tgtEl>
                                      </p:cBhvr>
                                    </p:animEffect>
                                  </p:childTnLst>
                                </p:cTn>
                              </p:par>
                              <p:par>
                                <p:cTn id="11" presetID="22" presetClass="entr" presetSubtype="4" fill="hold" nodeType="withEffect">
                                  <p:stCondLst>
                                    <p:cond delay="6000"/>
                                  </p:stCondLst>
                                  <p:childTnLst>
                                    <p:set>
                                      <p:cBhvr>
                                        <p:cTn id="12" dur="1" fill="hold">
                                          <p:stCondLst>
                                            <p:cond delay="0"/>
                                          </p:stCondLst>
                                        </p:cTn>
                                        <p:tgtEl>
                                          <p:spTgt spid="42"/>
                                        </p:tgtEl>
                                        <p:attrNameLst>
                                          <p:attrName>style.visibility</p:attrName>
                                        </p:attrNameLst>
                                      </p:cBhvr>
                                      <p:to>
                                        <p:strVal val="visible"/>
                                      </p:to>
                                    </p:set>
                                    <p:animEffect transition="in" filter="wipe(down)">
                                      <p:cBhvr>
                                        <p:cTn id="13" dur="500"/>
                                        <p:tgtEl>
                                          <p:spTgt spid="42"/>
                                        </p:tgtEl>
                                      </p:cBhvr>
                                    </p:animEffect>
                                  </p:childTnLst>
                                </p:cTn>
                              </p:par>
                              <p:par>
                                <p:cTn id="14" presetID="22" presetClass="entr" presetSubtype="4" fill="hold" nodeType="withEffect">
                                  <p:stCondLst>
                                    <p:cond delay="8000"/>
                                  </p:stCondLst>
                                  <p:childTnLst>
                                    <p:set>
                                      <p:cBhvr>
                                        <p:cTn id="15" dur="1" fill="hold">
                                          <p:stCondLst>
                                            <p:cond delay="0"/>
                                          </p:stCondLst>
                                        </p:cTn>
                                        <p:tgtEl>
                                          <p:spTgt spid="43"/>
                                        </p:tgtEl>
                                        <p:attrNameLst>
                                          <p:attrName>style.visibility</p:attrName>
                                        </p:attrNameLst>
                                      </p:cBhvr>
                                      <p:to>
                                        <p:strVal val="visible"/>
                                      </p:to>
                                    </p:set>
                                    <p:animEffect transition="in" filter="wipe(down)">
                                      <p:cBhvr>
                                        <p:cTn id="16" dur="500"/>
                                        <p:tgtEl>
                                          <p:spTgt spid="43"/>
                                        </p:tgtEl>
                                      </p:cBhvr>
                                    </p:animEffect>
                                  </p:childTnLst>
                                </p:cTn>
                              </p:par>
                              <p:par>
                                <p:cTn id="17" presetID="22" presetClass="entr" presetSubtype="4" fill="hold" nodeType="withEffect">
                                  <p:stCondLst>
                                    <p:cond delay="6000"/>
                                  </p:stCondLst>
                                  <p:childTnLst>
                                    <p:set>
                                      <p:cBhvr>
                                        <p:cTn id="18" dur="1" fill="hold">
                                          <p:stCondLst>
                                            <p:cond delay="0"/>
                                          </p:stCondLst>
                                        </p:cTn>
                                        <p:tgtEl>
                                          <p:spTgt spid="3"/>
                                        </p:tgtEl>
                                        <p:attrNameLst>
                                          <p:attrName>style.visibility</p:attrName>
                                        </p:attrNameLst>
                                      </p:cBhvr>
                                      <p:to>
                                        <p:strVal val="visible"/>
                                      </p:to>
                                    </p:set>
                                    <p:animEffect transition="in" filter="wipe(down)">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35"/>
          <p:cNvCxnSpPr>
            <a:endCxn id="60" idx="3"/>
          </p:cNvCxnSpPr>
          <p:nvPr/>
        </p:nvCxnSpPr>
        <p:spPr>
          <a:xfrm flipH="1" flipV="1">
            <a:off x="2745105" y="1910080"/>
            <a:ext cx="3498215" cy="23495"/>
          </a:xfrm>
          <a:prstGeom prst="line">
            <a:avLst/>
          </a:prstGeom>
          <a:ln>
            <a:solidFill>
              <a:schemeClr val="accent3"/>
            </a:solidFill>
            <a:tailEnd type="oval" w="lg" len="lg"/>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flipV="1">
            <a:off x="171450" y="4923790"/>
            <a:ext cx="5923915" cy="38100"/>
          </a:xfrm>
          <a:prstGeom prst="line">
            <a:avLst/>
          </a:prstGeom>
          <a:ln>
            <a:solidFill>
              <a:schemeClr val="accent3"/>
            </a:solidFill>
            <a:tailEnd type="oval" w="lg" len="lg"/>
          </a:ln>
        </p:spPr>
        <p:style>
          <a:lnRef idx="1">
            <a:schemeClr val="accent1"/>
          </a:lnRef>
          <a:fillRef idx="0">
            <a:schemeClr val="accent1"/>
          </a:fillRef>
          <a:effectRef idx="0">
            <a:schemeClr val="accent1"/>
          </a:effectRef>
          <a:fontRef idx="minor">
            <a:schemeClr val="tx1"/>
          </a:fontRef>
        </p:style>
      </p:cxnSp>
      <p:sp>
        <p:nvSpPr>
          <p:cNvPr id="60" name="Title 13"/>
          <p:cNvSpPr txBox="1"/>
          <p:nvPr/>
        </p:nvSpPr>
        <p:spPr>
          <a:xfrm>
            <a:off x="0" y="1456690"/>
            <a:ext cx="2745105" cy="906145"/>
          </a:xfrm>
          <a:prstGeom prst="rect">
            <a:avLst/>
          </a:prstGeom>
        </p:spPr>
        <p:txBody>
          <a:bodyPr lIns="91424" tIns="45713" rIns="91424" bIns="45713" anchor="ctr">
            <a:noAutofit/>
          </a:bodyPr>
          <a:lstStyle/>
          <a:p>
            <a:pPr algn="ct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管理员界面流程图</a:t>
            </a:r>
            <a:endPar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1" name="Title 13"/>
          <p:cNvSpPr txBox="1"/>
          <p:nvPr/>
        </p:nvSpPr>
        <p:spPr>
          <a:xfrm>
            <a:off x="406400" y="2567940"/>
            <a:ext cx="4951095" cy="2150745"/>
          </a:xfrm>
          <a:prstGeom prst="rect">
            <a:avLst/>
          </a:prstGeom>
        </p:spPr>
        <p:txBody>
          <a:bodyPr lIns="91424" tIns="45713" rIns="91424" bIns="45713" anchor="ctr">
            <a:noAutofit/>
          </a:bodyPr>
          <a:lstStyle/>
          <a:p>
            <a:pPr algn="l"/>
            <a:r>
              <a:rPr sz="2000" dirty="0">
                <a:solidFill>
                  <a:schemeClr val="tx1">
                    <a:lumMod val="65000"/>
                    <a:lumOff val="35000"/>
                  </a:schemeClr>
                </a:solidFill>
                <a:latin typeface="微软雅黑" panose="020B0503020204020204" pitchFamily="34" charset="-122"/>
                <a:ea typeface="微软雅黑" panose="020B0503020204020204" pitchFamily="34" charset="-122"/>
              </a:rPr>
              <a:t>管理员登录后，首先进入主界面，管理员界面提供了用户界面的基本功能，同时也有审核功能，分别为科普信息上传的审核功能和城友会活动的审核功能。审核后信息即可更新。</a:t>
            </a:r>
            <a:endParaRPr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系统流程图</a:t>
              </a:r>
              <a:endParaRPr lang="zh-CN" altLang="en-US" sz="2400" kern="0" dirty="0">
                <a:solidFill>
                  <a:schemeClr val="accent1"/>
                </a:solidFill>
                <a:latin typeface="微软雅黑" panose="020B0503020204020204" pitchFamily="34" charset="-122"/>
                <a:ea typeface="微软雅黑" panose="020B0503020204020204" pitchFamily="34" charset="-122"/>
                <a:sym typeface="+mn-ea"/>
              </a:endParaRPr>
            </a:p>
          </p:txBody>
        </p:sp>
      </p:grpSp>
      <p:pic>
        <p:nvPicPr>
          <p:cNvPr id="2" name="图片 1" descr="管理员程序图"/>
          <p:cNvPicPr>
            <a:picLocks noChangeAspect="1"/>
          </p:cNvPicPr>
          <p:nvPr/>
        </p:nvPicPr>
        <p:blipFill>
          <a:blip r:embed="rId1"/>
          <a:stretch>
            <a:fillRect/>
          </a:stretch>
        </p:blipFill>
        <p:spPr>
          <a:xfrm>
            <a:off x="5357495" y="664210"/>
            <a:ext cx="6718935" cy="53320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200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par>
                                <p:cTn id="8" presetID="22" presetClass="entr" presetSubtype="1" fill="hold" grpId="0" nodeType="withEffect">
                                  <p:stCondLst>
                                    <p:cond delay="2000"/>
                                  </p:stCondLst>
                                  <p:childTnLst>
                                    <p:set>
                                      <p:cBhvr>
                                        <p:cTn id="9" dur="1" fill="hold">
                                          <p:stCondLst>
                                            <p:cond delay="0"/>
                                          </p:stCondLst>
                                        </p:cTn>
                                        <p:tgtEl>
                                          <p:spTgt spid="60"/>
                                        </p:tgtEl>
                                        <p:attrNameLst>
                                          <p:attrName>style.visibility</p:attrName>
                                        </p:attrNameLst>
                                      </p:cBhvr>
                                      <p:to>
                                        <p:strVal val="visible"/>
                                      </p:to>
                                    </p:set>
                                    <p:animEffect transition="in" filter="wipe(up)">
                                      <p:cBhvr>
                                        <p:cTn id="10" dur="1000"/>
                                        <p:tgtEl>
                                          <p:spTgt spid="60"/>
                                        </p:tgtEl>
                                      </p:cBhvr>
                                    </p:animEffect>
                                  </p:childTnLst>
                                </p:cTn>
                              </p:par>
                              <p:par>
                                <p:cTn id="11" presetID="22" presetClass="entr" presetSubtype="4" fill="hold" nodeType="withEffect">
                                  <p:stCondLst>
                                    <p:cond delay="4000"/>
                                  </p:stCondLst>
                                  <p:childTnLst>
                                    <p:set>
                                      <p:cBhvr>
                                        <p:cTn id="12" dur="1" fill="hold">
                                          <p:stCondLst>
                                            <p:cond delay="0"/>
                                          </p:stCondLst>
                                        </p:cTn>
                                        <p:tgtEl>
                                          <p:spTgt spid="38"/>
                                        </p:tgtEl>
                                        <p:attrNameLst>
                                          <p:attrName>style.visibility</p:attrName>
                                        </p:attrNameLst>
                                      </p:cBhvr>
                                      <p:to>
                                        <p:strVal val="visible"/>
                                      </p:to>
                                    </p:set>
                                    <p:animEffect transition="in" filter="wipe(down)">
                                      <p:cBhvr>
                                        <p:cTn id="13" dur="500"/>
                                        <p:tgtEl>
                                          <p:spTgt spid="38"/>
                                        </p:tgtEl>
                                      </p:cBhvr>
                                    </p:animEffect>
                                  </p:childTnLst>
                                </p:cTn>
                              </p:par>
                              <p:par>
                                <p:cTn id="14" presetID="22" presetClass="entr" presetSubtype="1" fill="hold" grpId="0" nodeType="withEffect">
                                  <p:stCondLst>
                                    <p:cond delay="4000"/>
                                  </p:stCondLst>
                                  <p:childTnLst>
                                    <p:set>
                                      <p:cBhvr>
                                        <p:cTn id="15" dur="1" fill="hold">
                                          <p:stCondLst>
                                            <p:cond delay="0"/>
                                          </p:stCondLst>
                                        </p:cTn>
                                        <p:tgtEl>
                                          <p:spTgt spid="61"/>
                                        </p:tgtEl>
                                        <p:attrNameLst>
                                          <p:attrName>style.visibility</p:attrName>
                                        </p:attrNameLst>
                                      </p:cBhvr>
                                      <p:to>
                                        <p:strVal val="visible"/>
                                      </p:to>
                                    </p:set>
                                    <p:animEffect transition="in" filter="wipe(up)">
                                      <p:cBhvr>
                                        <p:cTn id="16" dur="1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13"/>
          <p:cNvSpPr txBox="1"/>
          <p:nvPr/>
        </p:nvSpPr>
        <p:spPr>
          <a:xfrm>
            <a:off x="1259840" y="1841500"/>
            <a:ext cx="2745105" cy="906145"/>
          </a:xfrm>
          <a:prstGeom prst="rect">
            <a:avLst/>
          </a:prstGeom>
        </p:spPr>
        <p:txBody>
          <a:bodyPr lIns="91424" tIns="45713" rIns="91424" bIns="45713" anchor="ctr">
            <a:noAutofit/>
          </a:bodyPr>
          <a:lstStyle/>
          <a:p>
            <a:pPr algn="ct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状态图</a:t>
            </a:r>
            <a:endPar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altLang="en-US" sz="2400" dirty="0">
                  <a:solidFill>
                    <a:schemeClr val="accent1"/>
                  </a:solidFill>
                  <a:latin typeface="微软雅黑" panose="020B0503020204020204" pitchFamily="34" charset="-122"/>
                  <a:ea typeface="微软雅黑" panose="020B0503020204020204" pitchFamily="34" charset="-122"/>
                  <a:sym typeface="+mn-ea"/>
                </a:rPr>
                <a:t>软件体系总体功能</a:t>
              </a:r>
              <a:r>
                <a:rPr lang="en-US" altLang="zh-CN" sz="2400" dirty="0">
                  <a:solidFill>
                    <a:schemeClr val="accent1"/>
                  </a:solidFill>
                  <a:latin typeface="微软雅黑" panose="020B0503020204020204" pitchFamily="34" charset="-122"/>
                  <a:ea typeface="微软雅黑" panose="020B0503020204020204" pitchFamily="34" charset="-122"/>
                  <a:sym typeface="+mn-ea"/>
                </a:rPr>
                <a:t>/</a:t>
              </a:r>
              <a:r>
                <a:rPr lang="zh-CN" altLang="en-US" sz="2400" dirty="0">
                  <a:solidFill>
                    <a:schemeClr val="accent1"/>
                  </a:solidFill>
                  <a:latin typeface="微软雅黑" panose="020B0503020204020204" pitchFamily="34" charset="-122"/>
                  <a:ea typeface="微软雅黑" panose="020B0503020204020204" pitchFamily="34" charset="-122"/>
                  <a:sym typeface="+mn-ea"/>
                </a:rPr>
                <a:t>对象结构</a:t>
              </a:r>
              <a:endParaRPr lang="zh-CN" altLang="en-US" sz="2400" kern="0" dirty="0">
                <a:solidFill>
                  <a:schemeClr val="accent1"/>
                </a:solidFill>
                <a:latin typeface="微软雅黑" panose="020B0503020204020204" pitchFamily="34" charset="-122"/>
                <a:ea typeface="微软雅黑" panose="020B0503020204020204" pitchFamily="34" charset="-122"/>
                <a:sym typeface="+mn-ea"/>
              </a:endParaRPr>
            </a:p>
          </p:txBody>
        </p:sp>
      </p:grpSp>
      <p:pic>
        <p:nvPicPr>
          <p:cNvPr id="2" name="图片 1" descr="程序状态图"/>
          <p:cNvPicPr>
            <a:picLocks noChangeAspect="1"/>
          </p:cNvPicPr>
          <p:nvPr/>
        </p:nvPicPr>
        <p:blipFill>
          <a:blip r:embed="rId1"/>
          <a:stretch>
            <a:fillRect/>
          </a:stretch>
        </p:blipFill>
        <p:spPr>
          <a:xfrm>
            <a:off x="5869305" y="-76835"/>
            <a:ext cx="5723255" cy="6858000"/>
          </a:xfrm>
          <a:prstGeom prst="rect">
            <a:avLst/>
          </a:prstGeom>
        </p:spPr>
      </p:pic>
      <p:sp>
        <p:nvSpPr>
          <p:cNvPr id="61" name="Title 13"/>
          <p:cNvSpPr txBox="1"/>
          <p:nvPr/>
        </p:nvSpPr>
        <p:spPr>
          <a:xfrm>
            <a:off x="406400" y="2567940"/>
            <a:ext cx="4951095" cy="2150745"/>
          </a:xfrm>
          <a:prstGeom prst="rect">
            <a:avLst/>
          </a:prstGeom>
        </p:spPr>
        <p:txBody>
          <a:bodyPr lIns="91424" tIns="45713" rIns="91424" bIns="45713" anchor="ctr">
            <a:noAutofit/>
          </a:bodyPr>
          <a:p>
            <a:pPr algn="l"/>
            <a:r>
              <a:rPr lang="en-US" sz="20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sz="2000" dirty="0">
                <a:solidFill>
                  <a:schemeClr val="tx1">
                    <a:lumMod val="65000"/>
                    <a:lumOff val="35000"/>
                  </a:schemeClr>
                </a:solidFill>
                <a:latin typeface="微软雅黑" panose="020B0503020204020204" pitchFamily="34" charset="-122"/>
                <a:ea typeface="微软雅黑" panose="020B0503020204020204" pitchFamily="34" charset="-122"/>
              </a:rPr>
              <a:t>浏览主界面不需要登录，但是一旦用户想要进行评论、点赞等操作就会提示登陆，拒绝登陆就继续浏览主界面。输入账号密码后系统会核对，没有则提示注册并且更新数据库。登入后使用发帖、评论等功能也会更新数据库。</a:t>
            </a:r>
            <a:endParaRPr lang="zh-CN"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0"/>
                                  </p:stCondLst>
                                  <p:childTnLst>
                                    <p:set>
                                      <p:cBhvr>
                                        <p:cTn id="6" dur="1" fill="hold">
                                          <p:stCondLst>
                                            <p:cond delay="0"/>
                                          </p:stCondLst>
                                        </p:cTn>
                                        <p:tgtEl>
                                          <p:spTgt spid="60"/>
                                        </p:tgtEl>
                                        <p:attrNameLst>
                                          <p:attrName>style.visibility</p:attrName>
                                        </p:attrNameLst>
                                      </p:cBhvr>
                                      <p:to>
                                        <p:strVal val="visible"/>
                                      </p:to>
                                    </p:set>
                                    <p:animEffect transition="in" filter="wipe(up)">
                                      <p:cBhvr>
                                        <p:cTn id="7" dur="1000"/>
                                        <p:tgtEl>
                                          <p:spTgt spid="60"/>
                                        </p:tgtEl>
                                      </p:cBhvr>
                                    </p:animEffect>
                                  </p:childTnLst>
                                </p:cTn>
                              </p:par>
                              <p:par>
                                <p:cTn id="8" presetID="22" presetClass="entr" presetSubtype="1" fill="hold" grpId="0" nodeType="withEffect">
                                  <p:stCondLst>
                                    <p:cond delay="4000"/>
                                  </p:stCondLst>
                                  <p:childTnLst>
                                    <p:set>
                                      <p:cBhvr>
                                        <p:cTn id="9" dur="1" fill="hold">
                                          <p:stCondLst>
                                            <p:cond delay="0"/>
                                          </p:stCondLst>
                                        </p:cTn>
                                        <p:tgtEl>
                                          <p:spTgt spid="61"/>
                                        </p:tgtEl>
                                        <p:attrNameLst>
                                          <p:attrName>style.visibility</p:attrName>
                                        </p:attrNameLst>
                                      </p:cBhvr>
                                      <p:to>
                                        <p:strVal val="visible"/>
                                      </p:to>
                                    </p:set>
                                    <p:animEffect transition="in" filter="wipe(up)">
                                      <p:cBhvr>
                                        <p:cTn id="10" dur="1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测试计划与用户手册</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3" name="矩形 2"/>
          <p:cNvSpPr/>
          <p:nvPr/>
        </p:nvSpPr>
        <p:spPr>
          <a:xfrm>
            <a:off x="4642485" y="3199765"/>
            <a:ext cx="2907030" cy="459105"/>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此处通过文件展示</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Oval 4"/>
          <p:cNvSpPr/>
          <p:nvPr/>
        </p:nvSpPr>
        <p:spPr>
          <a:xfrm>
            <a:off x="5229231" y="1856871"/>
            <a:ext cx="1679106" cy="16874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lumMod val="95000"/>
                </a:schemeClr>
              </a:solidFill>
            </a:endParaRPr>
          </a:p>
        </p:txBody>
      </p:sp>
      <p:sp>
        <p:nvSpPr>
          <p:cNvPr id="78" name="矩形 77"/>
          <p:cNvSpPr/>
          <p:nvPr/>
        </p:nvSpPr>
        <p:spPr>
          <a:xfrm>
            <a:off x="4378930" y="3952944"/>
            <a:ext cx="3432810" cy="582295"/>
          </a:xfrm>
          <a:prstGeom prst="rect">
            <a:avLst/>
          </a:prstGeom>
        </p:spPr>
        <p:txBody>
          <a:bodyPr wrap="none" lIns="91400" tIns="45699" rIns="91400" bIns="45699">
            <a:spAutoFit/>
          </a:bodyPr>
          <a:lstStyle/>
          <a:p>
            <a:pPr lvl="0" algn="l" defTabSz="914400">
              <a:defRPr/>
            </a:pPr>
            <a:r>
              <a:rPr lang="zh-CN" altLang="en-US" sz="3200" b="1" dirty="0">
                <a:solidFill>
                  <a:schemeClr val="accent1"/>
                </a:solidFill>
                <a:latin typeface="微软雅黑" panose="020B0503020204020204" pitchFamily="34" charset="-122"/>
                <a:ea typeface="微软雅黑" panose="020B0503020204020204" pitchFamily="34" charset="-122"/>
                <a:sym typeface="+mn-ea"/>
              </a:rPr>
              <a:t>详细设计报告简述</a:t>
            </a:r>
            <a:endParaRPr lang="zh-CN" altLang="en-US" sz="3200" kern="0" dirty="0">
              <a:solidFill>
                <a:schemeClr val="accent1"/>
              </a:solidFill>
              <a:latin typeface="微软雅黑" panose="020B0503020204020204" pitchFamily="34" charset="-122"/>
              <a:ea typeface="微软雅黑" panose="020B0503020204020204" pitchFamily="34" charset="-122"/>
            </a:endParaRPr>
          </a:p>
        </p:txBody>
      </p:sp>
      <p:sp>
        <p:nvSpPr>
          <p:cNvPr id="93" name="TextBox 92"/>
          <p:cNvSpPr txBox="1"/>
          <p:nvPr/>
        </p:nvSpPr>
        <p:spPr>
          <a:xfrm>
            <a:off x="15669497" y="8397551"/>
            <a:ext cx="1107915" cy="461494"/>
          </a:xfrm>
          <a:prstGeom prst="rect">
            <a:avLst/>
          </a:prstGeom>
          <a:noFill/>
        </p:spPr>
        <p:txBody>
          <a:bodyPr wrap="none" lIns="91400" tIns="45699" rIns="91400" bIns="45699" rtlCol="0">
            <a:spAutoFit/>
          </a:bodyPr>
          <a:lstStyle/>
          <a:p>
            <a:r>
              <a:rPr lang="zh-CN" altLang="en-US" sz="2400" dirty="0"/>
              <a:t>延时符</a:t>
            </a:r>
            <a:endParaRPr lang="zh-CN" altLang="en-US" sz="2400" dirty="0"/>
          </a:p>
        </p:txBody>
      </p:sp>
      <p:sp>
        <p:nvSpPr>
          <p:cNvPr id="26" name="矩形 25"/>
          <p:cNvSpPr/>
          <p:nvPr/>
        </p:nvSpPr>
        <p:spPr>
          <a:xfrm>
            <a:off x="5411718" y="2437856"/>
            <a:ext cx="1368425" cy="569595"/>
          </a:xfrm>
          <a:prstGeom prst="rect">
            <a:avLst/>
          </a:prstGeom>
        </p:spPr>
        <p:txBody>
          <a:bodyPr wrap="none" lIns="91400" tIns="45699" rIns="91400" bIns="45699">
            <a:spAutoFit/>
          </a:bodyPr>
          <a:lstStyle/>
          <a:p>
            <a:pPr algn="ctr">
              <a:lnSpc>
                <a:spcPct val="130000"/>
              </a:lnSpc>
              <a:defRPr/>
            </a:pPr>
            <a:r>
              <a:rPr lang="en-US"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PART 03</a:t>
            </a:r>
            <a:endParaRPr lang="en-US"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74"/>
                                        </p:tgtEl>
                                        <p:attrNameLst>
                                          <p:attrName>style.visibility</p:attrName>
                                        </p:attrNameLst>
                                      </p:cBhvr>
                                      <p:to>
                                        <p:strVal val="visible"/>
                                      </p:to>
                                    </p:set>
                                    <p:animScale>
                                      <p:cBhvr>
                                        <p:cTn id="7" dur="1000" decel="50000" fill="hold">
                                          <p:stCondLst>
                                            <p:cond delay="0"/>
                                          </p:stCondLst>
                                        </p:cTn>
                                        <p:tgtEl>
                                          <p:spTgt spid="7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74"/>
                                        </p:tgtEl>
                                        <p:attrNameLst>
                                          <p:attrName>ppt_x</p:attrName>
                                          <p:attrName>ppt_y</p:attrName>
                                        </p:attrNameLst>
                                      </p:cBhvr>
                                    </p:animMotion>
                                    <p:animEffect transition="in" filter="fade">
                                      <p:cBhvr>
                                        <p:cTn id="9" dur="1000"/>
                                        <p:tgtEl>
                                          <p:spTgt spid="74"/>
                                        </p:tgtEl>
                                      </p:cBhvr>
                                    </p:animEffect>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up)">
                                      <p:cBhvr>
                                        <p:cTn id="13" dur="500"/>
                                        <p:tgtEl>
                                          <p:spTgt spid="26"/>
                                        </p:tgtEl>
                                      </p:cBhvr>
                                    </p:animEffect>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wipe(up)">
                                      <p:cBhvr>
                                        <p:cTn id="17"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bldLvl="0" animBg="1"/>
      <p:bldP spid="78" grpId="0"/>
      <p:bldP spid="2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89355" y="269240"/>
            <a:ext cx="3394495" cy="529590"/>
            <a:chOff x="1873" y="424"/>
            <a:chExt cx="2940" cy="834"/>
          </a:xfrm>
        </p:grpSpPr>
        <p:sp>
          <p:nvSpPr>
            <p:cNvPr id="24" name="矩形 23"/>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1984" y="535"/>
              <a:ext cx="2829" cy="723"/>
            </a:xfrm>
            <a:prstGeom prst="rect">
              <a:avLst/>
            </a:prstGeom>
          </p:spPr>
          <p:txBody>
            <a:bodyPr wrap="square" lIns="91400" tIns="45699" rIns="91400" bIns="45699">
              <a:spAutoFit/>
            </a:bodyPr>
            <a:p>
              <a:pPr lvl="0" defTabSz="914400">
                <a:defRPr/>
              </a:pPr>
              <a:r>
                <a:rPr sz="2400" kern="0" dirty="0">
                  <a:solidFill>
                    <a:schemeClr val="accent1"/>
                  </a:solidFill>
                  <a:latin typeface="微软雅黑" panose="020B0503020204020204" pitchFamily="34" charset="-122"/>
                  <a:ea typeface="微软雅黑" panose="020B0503020204020204" pitchFamily="34" charset="-122"/>
                </a:rPr>
                <a:t>软件配置项级设计决策</a:t>
              </a:r>
              <a:endParaRPr sz="2400" kern="0" dirty="0">
                <a:solidFill>
                  <a:schemeClr val="accent1"/>
                </a:solidFill>
                <a:latin typeface="微软雅黑" panose="020B0503020204020204" pitchFamily="34" charset="-122"/>
                <a:ea typeface="微软雅黑" panose="020B0503020204020204" pitchFamily="34" charset="-122"/>
              </a:endParaRPr>
            </a:p>
          </p:txBody>
        </p:sp>
      </p:grpSp>
      <p:sp>
        <p:nvSpPr>
          <p:cNvPr id="2" name="矩形 1"/>
          <p:cNvSpPr/>
          <p:nvPr/>
        </p:nvSpPr>
        <p:spPr>
          <a:xfrm>
            <a:off x="396130" y="2526665"/>
            <a:ext cx="3266336" cy="459105"/>
          </a:xfrm>
          <a:prstGeom prst="rect">
            <a:avLst/>
          </a:prstGeom>
        </p:spPr>
        <p:txBody>
          <a:bodyPr wrap="square" lIns="91400" tIns="45699" rIns="91400" bIns="45699">
            <a:spAutoFit/>
          </a:bodyPr>
          <a:p>
            <a:pPr lvl="0" defTabSz="914400">
              <a:defRPr/>
            </a:pPr>
            <a:r>
              <a:rPr lang="zh-CN" sz="2400" kern="0" dirty="0">
                <a:solidFill>
                  <a:schemeClr val="accent1"/>
                </a:solidFill>
                <a:latin typeface="微软雅黑" panose="020B0503020204020204" pitchFamily="34" charset="-122"/>
                <a:ea typeface="微软雅黑" panose="020B0503020204020204" pitchFamily="34" charset="-122"/>
              </a:rPr>
              <a:t>用户接口</a:t>
            </a:r>
            <a:endParaRPr lang="zh-CN" sz="2400" kern="0" dirty="0">
              <a:solidFill>
                <a:schemeClr val="accent1"/>
              </a:solidFill>
              <a:latin typeface="微软雅黑" panose="020B0503020204020204" pitchFamily="34" charset="-122"/>
              <a:ea typeface="微软雅黑" panose="020B0503020204020204" pitchFamily="34" charset="-122"/>
            </a:endParaRPr>
          </a:p>
        </p:txBody>
      </p:sp>
      <p:sp>
        <p:nvSpPr>
          <p:cNvPr id="3" name="矩形 2"/>
          <p:cNvSpPr/>
          <p:nvPr/>
        </p:nvSpPr>
        <p:spPr>
          <a:xfrm>
            <a:off x="5792470" y="2526665"/>
            <a:ext cx="607695" cy="1567180"/>
          </a:xfrm>
          <a:prstGeom prst="rect">
            <a:avLst/>
          </a:prstGeom>
        </p:spPr>
        <p:txBody>
          <a:bodyPr wrap="square" lIns="91400" tIns="45699" rIns="91400" bIns="45699">
            <a:spAutoFit/>
          </a:bodyPr>
          <a:p>
            <a:pPr lvl="0" defTabSz="914400">
              <a:defRPr/>
            </a:pPr>
            <a:r>
              <a:rPr lang="zh-CN" sz="2400" kern="0" dirty="0">
                <a:solidFill>
                  <a:schemeClr val="accent1"/>
                </a:solidFill>
                <a:latin typeface="微软雅黑" panose="020B0503020204020204" pitchFamily="34" charset="-122"/>
                <a:ea typeface="微软雅黑" panose="020B0503020204020204" pitchFamily="34" charset="-122"/>
              </a:rPr>
              <a:t>内</a:t>
            </a:r>
            <a:endParaRPr lang="zh-CN" sz="2400" kern="0" dirty="0">
              <a:solidFill>
                <a:schemeClr val="accent1"/>
              </a:solidFill>
              <a:latin typeface="微软雅黑" panose="020B0503020204020204" pitchFamily="34" charset="-122"/>
              <a:ea typeface="微软雅黑" panose="020B0503020204020204" pitchFamily="34" charset="-122"/>
            </a:endParaRPr>
          </a:p>
          <a:p>
            <a:pPr lvl="0" defTabSz="914400">
              <a:defRPr/>
            </a:pPr>
            <a:r>
              <a:rPr lang="zh-CN" sz="2400" kern="0" dirty="0">
                <a:solidFill>
                  <a:schemeClr val="accent1"/>
                </a:solidFill>
                <a:latin typeface="微软雅黑" panose="020B0503020204020204" pitchFamily="34" charset="-122"/>
                <a:ea typeface="微软雅黑" panose="020B0503020204020204" pitchFamily="34" charset="-122"/>
              </a:rPr>
              <a:t>部</a:t>
            </a:r>
            <a:endParaRPr lang="zh-CN" sz="2400" kern="0" dirty="0">
              <a:solidFill>
                <a:schemeClr val="accent1"/>
              </a:solidFill>
              <a:latin typeface="微软雅黑" panose="020B0503020204020204" pitchFamily="34" charset="-122"/>
              <a:ea typeface="微软雅黑" panose="020B0503020204020204" pitchFamily="34" charset="-122"/>
            </a:endParaRPr>
          </a:p>
          <a:p>
            <a:pPr lvl="0" defTabSz="914400">
              <a:defRPr/>
            </a:pPr>
            <a:r>
              <a:rPr lang="zh-CN" sz="2400" kern="0" dirty="0">
                <a:solidFill>
                  <a:schemeClr val="accent1"/>
                </a:solidFill>
                <a:latin typeface="微软雅黑" panose="020B0503020204020204" pitchFamily="34" charset="-122"/>
                <a:ea typeface="微软雅黑" panose="020B0503020204020204" pitchFamily="34" charset="-122"/>
              </a:rPr>
              <a:t>接</a:t>
            </a:r>
            <a:endParaRPr lang="zh-CN" sz="2400" kern="0" dirty="0">
              <a:solidFill>
                <a:schemeClr val="accent1"/>
              </a:solidFill>
              <a:latin typeface="微软雅黑" panose="020B0503020204020204" pitchFamily="34" charset="-122"/>
              <a:ea typeface="微软雅黑" panose="020B0503020204020204" pitchFamily="34" charset="-122"/>
            </a:endParaRPr>
          </a:p>
          <a:p>
            <a:pPr lvl="0" defTabSz="914400">
              <a:defRPr/>
            </a:pPr>
            <a:r>
              <a:rPr lang="zh-CN" sz="2400" kern="0" dirty="0">
                <a:solidFill>
                  <a:schemeClr val="accent1"/>
                </a:solidFill>
                <a:latin typeface="微软雅黑" panose="020B0503020204020204" pitchFamily="34" charset="-122"/>
                <a:ea typeface="微软雅黑" panose="020B0503020204020204" pitchFamily="34" charset="-122"/>
              </a:rPr>
              <a:t>口</a:t>
            </a:r>
            <a:endParaRPr lang="zh-CN" sz="2400" kern="0" dirty="0">
              <a:solidFill>
                <a:schemeClr val="accent1"/>
              </a:solidFill>
              <a:latin typeface="微软雅黑" panose="020B0503020204020204" pitchFamily="34" charset="-122"/>
              <a:ea typeface="微软雅黑" panose="020B0503020204020204" pitchFamily="34" charset="-122"/>
            </a:endParaRPr>
          </a:p>
        </p:txBody>
      </p:sp>
      <p:sp>
        <p:nvSpPr>
          <p:cNvPr id="156" name="文本框 155"/>
          <p:cNvSpPr txBox="1"/>
          <p:nvPr/>
        </p:nvSpPr>
        <p:spPr>
          <a:xfrm>
            <a:off x="396240" y="3105150"/>
            <a:ext cx="5109210" cy="1198880"/>
          </a:xfrm>
          <a:prstGeom prst="rect">
            <a:avLst/>
          </a:prstGeom>
          <a:noFill/>
          <a:ln w="9525">
            <a:noFill/>
          </a:ln>
        </p:spPr>
        <p:txBody>
          <a:bodyPr wrap="square">
            <a:spAutoFit/>
          </a:bodyPr>
          <a:p>
            <a:pPr indent="266700"/>
            <a:r>
              <a:rPr b="0">
                <a:solidFill>
                  <a:schemeClr val="accent1"/>
                </a:solidFill>
                <a:effectLst>
                  <a:outerShdw blurRad="38100" dist="25400" dir="5400000" algn="ctr" rotWithShape="0">
                    <a:srgbClr val="6E747A">
                      <a:alpha val="43000"/>
                    </a:srgbClr>
                  </a:outerShdw>
                </a:effectLst>
              </a:rPr>
              <a:t>1. 弹窗显示标准(自动登录等)</a:t>
            </a:r>
            <a:endParaRPr b="0">
              <a:solidFill>
                <a:schemeClr val="accent1"/>
              </a:solidFill>
              <a:effectLst>
                <a:outerShdw blurRad="38100" dist="25400" dir="5400000" algn="ctr" rotWithShape="0">
                  <a:srgbClr val="6E747A">
                    <a:alpha val="43000"/>
                  </a:srgbClr>
                </a:outerShdw>
              </a:effectLst>
            </a:endParaRPr>
          </a:p>
          <a:p>
            <a:pPr indent="266700"/>
            <a:r>
              <a:rPr b="0">
                <a:solidFill>
                  <a:schemeClr val="accent1"/>
                </a:solidFill>
                <a:effectLst>
                  <a:outerShdw blurRad="38100" dist="25400" dir="5400000" algn="ctr" rotWithShape="0">
                    <a:srgbClr val="6E747A">
                      <a:alpha val="43000"/>
                    </a:srgbClr>
                  </a:outerShdw>
                </a:effectLst>
              </a:rPr>
              <a:t>2. 屏幕布局自适应手机窗口大小</a:t>
            </a:r>
            <a:endParaRPr b="0">
              <a:solidFill>
                <a:schemeClr val="accent1"/>
              </a:solidFill>
              <a:effectLst>
                <a:outerShdw blurRad="38100" dist="25400" dir="5400000" algn="ctr" rotWithShape="0">
                  <a:srgbClr val="6E747A">
                    <a:alpha val="43000"/>
                  </a:srgbClr>
                </a:outerShdw>
              </a:effectLst>
            </a:endParaRPr>
          </a:p>
          <a:p>
            <a:pPr indent="266700"/>
            <a:r>
              <a:rPr b="0">
                <a:solidFill>
                  <a:schemeClr val="accent1"/>
                </a:solidFill>
                <a:effectLst>
                  <a:outerShdw blurRad="38100" dist="25400" dir="5400000" algn="ctr" rotWithShape="0">
                    <a:srgbClr val="6E747A">
                      <a:alpha val="43000"/>
                    </a:srgbClr>
                  </a:outerShdw>
                </a:effectLst>
              </a:rPr>
              <a:t>3. 将要采用的图形用户界面（GUI）标准</a:t>
            </a:r>
            <a:endParaRPr b="0">
              <a:solidFill>
                <a:schemeClr val="accent1"/>
              </a:solidFill>
              <a:effectLst>
                <a:outerShdw blurRad="38100" dist="25400" dir="5400000" algn="ctr" rotWithShape="0">
                  <a:srgbClr val="6E747A">
                    <a:alpha val="43000"/>
                  </a:srgbClr>
                </a:outerShdw>
              </a:effectLst>
            </a:endParaRPr>
          </a:p>
          <a:p>
            <a:pPr indent="266700"/>
            <a:r>
              <a:rPr b="0">
                <a:solidFill>
                  <a:schemeClr val="accent1"/>
                </a:solidFill>
                <a:effectLst>
                  <a:outerShdw blurRad="38100" dist="25400" dir="5400000" algn="ctr" rotWithShape="0">
                    <a:srgbClr val="6E747A">
                      <a:alpha val="43000"/>
                    </a:srgbClr>
                  </a:outerShdw>
                </a:effectLst>
              </a:rPr>
              <a:t>4.界面的各种功能按钮 </a:t>
            </a:r>
            <a:endParaRPr b="0">
              <a:solidFill>
                <a:schemeClr val="accent1"/>
              </a:solidFill>
              <a:effectLst>
                <a:outerShdw blurRad="38100" dist="25400" dir="5400000" algn="ctr" rotWithShape="0">
                  <a:srgbClr val="6E747A">
                    <a:alpha val="43000"/>
                  </a:srgbClr>
                </a:outerShdw>
              </a:effectLst>
            </a:endParaRPr>
          </a:p>
        </p:txBody>
      </p:sp>
      <p:pic>
        <p:nvPicPr>
          <p:cNvPr id="5" name="图片 4"/>
          <p:cNvPicPr>
            <a:picLocks noChangeAspect="1"/>
          </p:cNvPicPr>
          <p:nvPr/>
        </p:nvPicPr>
        <p:blipFill>
          <a:blip r:embed="rId1"/>
          <a:stretch>
            <a:fillRect/>
          </a:stretch>
        </p:blipFill>
        <p:spPr>
          <a:xfrm>
            <a:off x="6536055" y="469265"/>
            <a:ext cx="4156075" cy="6174105"/>
          </a:xfrm>
          <a:prstGeom prst="rect">
            <a:avLst/>
          </a:prstGeom>
        </p:spPr>
      </p:pic>
      <p:cxnSp>
        <p:nvCxnSpPr>
          <p:cNvPr id="8" name="Straight Connector 37"/>
          <p:cNvCxnSpPr/>
          <p:nvPr/>
        </p:nvCxnSpPr>
        <p:spPr>
          <a:xfrm>
            <a:off x="3145155" y="4517390"/>
            <a:ext cx="1886585" cy="3175"/>
          </a:xfrm>
          <a:prstGeom prst="line">
            <a:avLst/>
          </a:prstGeom>
          <a:ln>
            <a:tailEnd type="oval" w="lg" len="lg"/>
          </a:ln>
        </p:spPr>
        <p:style>
          <a:lnRef idx="1">
            <a:schemeClr val="accent2"/>
          </a:lnRef>
          <a:fillRef idx="0">
            <a:schemeClr val="accent2"/>
          </a:fillRef>
          <a:effectRef idx="0">
            <a:schemeClr val="accent2"/>
          </a:effectRef>
          <a:fontRef idx="minor">
            <a:schemeClr val="tx1"/>
          </a:fontRef>
        </p:style>
      </p:cxnSp>
      <p:cxnSp>
        <p:nvCxnSpPr>
          <p:cNvPr id="16" name="Straight Connector 37"/>
          <p:cNvCxnSpPr/>
          <p:nvPr/>
        </p:nvCxnSpPr>
        <p:spPr>
          <a:xfrm>
            <a:off x="5020945" y="3389630"/>
            <a:ext cx="10795" cy="1130935"/>
          </a:xfrm>
          <a:prstGeom prst="line">
            <a:avLst/>
          </a:prstGeom>
          <a:ln>
            <a:tailEnd type="oval" w="lg" len="lg"/>
          </a:ln>
        </p:spPr>
        <p:style>
          <a:lnRef idx="1">
            <a:schemeClr val="accent2"/>
          </a:lnRef>
          <a:fillRef idx="0">
            <a:schemeClr val="accent2"/>
          </a:fillRef>
          <a:effectRef idx="0">
            <a:schemeClr val="accent2"/>
          </a:effectRef>
          <a:fontRef idx="minor">
            <a:schemeClr val="tx1"/>
          </a:fontRef>
        </p:style>
      </p:cxnSp>
      <p:cxnSp>
        <p:nvCxnSpPr>
          <p:cNvPr id="6" name="Straight Connector 37"/>
          <p:cNvCxnSpPr/>
          <p:nvPr/>
        </p:nvCxnSpPr>
        <p:spPr>
          <a:xfrm flipH="1">
            <a:off x="249555" y="2407285"/>
            <a:ext cx="1068070" cy="0"/>
          </a:xfrm>
          <a:prstGeom prst="line">
            <a:avLst/>
          </a:prstGeom>
          <a:ln>
            <a:tailEnd type="oval" w="lg" len="lg"/>
          </a:ln>
        </p:spPr>
        <p:style>
          <a:lnRef idx="1">
            <a:schemeClr val="accent2"/>
          </a:lnRef>
          <a:fillRef idx="0">
            <a:schemeClr val="accent2"/>
          </a:fillRef>
          <a:effectRef idx="0">
            <a:schemeClr val="accent2"/>
          </a:effectRef>
          <a:fontRef idx="minor">
            <a:schemeClr val="tx1"/>
          </a:fontRef>
        </p:style>
      </p:cxnSp>
      <p:cxnSp>
        <p:nvCxnSpPr>
          <p:cNvPr id="9" name="Straight Connector 37"/>
          <p:cNvCxnSpPr/>
          <p:nvPr/>
        </p:nvCxnSpPr>
        <p:spPr>
          <a:xfrm flipV="1">
            <a:off x="249555" y="2399030"/>
            <a:ext cx="0" cy="1225550"/>
          </a:xfrm>
          <a:prstGeom prst="line">
            <a:avLst/>
          </a:prstGeom>
          <a:ln>
            <a:tailEnd type="oval" w="lg" len="lg"/>
          </a:ln>
        </p:spPr>
        <p:style>
          <a:lnRef idx="1">
            <a:schemeClr val="accent2"/>
          </a:lnRef>
          <a:fillRef idx="0">
            <a:schemeClr val="accent2"/>
          </a:fillRef>
          <a:effectRef idx="0">
            <a:schemeClr val="accent2"/>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nodeType="withEffect">
                                  <p:stCondLst>
                                    <p:cond delay="50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par>
                                <p:cTn id="14" presetID="22" presetClass="entr" presetSubtype="4"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运行设计决策</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3" name="矩形 2"/>
          <p:cNvSpPr/>
          <p:nvPr/>
        </p:nvSpPr>
        <p:spPr>
          <a:xfrm>
            <a:off x="1764030" y="1189990"/>
            <a:ext cx="2886075" cy="459105"/>
          </a:xfrm>
          <a:prstGeom prst="rect">
            <a:avLst/>
          </a:prstGeom>
        </p:spPr>
        <p:txBody>
          <a:bodyPr wrap="square" lIns="91400" tIns="45699" rIns="91400" bIns="45699">
            <a:spAutoFit/>
          </a:bodyPr>
          <a:p>
            <a:pPr lvl="0" defTabSz="914400">
              <a:defRPr/>
            </a:pPr>
            <a:r>
              <a:rPr lang="zh-CN" sz="2400" kern="0" dirty="0">
                <a:solidFill>
                  <a:schemeClr val="accent1"/>
                </a:solidFill>
                <a:latin typeface="微软雅黑" panose="020B0503020204020204" pitchFamily="34" charset="-122"/>
                <a:ea typeface="微软雅黑" panose="020B0503020204020204" pitchFamily="34" charset="-122"/>
                <a:sym typeface="+mn-ea"/>
              </a:rPr>
              <a:t>用户功能模块组合</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aphicFrame>
        <p:nvGraphicFramePr>
          <p:cNvPr id="2" name="表格 1"/>
          <p:cNvGraphicFramePr/>
          <p:nvPr>
            <p:custDataLst>
              <p:tags r:id="rId1"/>
            </p:custDataLst>
          </p:nvPr>
        </p:nvGraphicFramePr>
        <p:xfrm>
          <a:off x="658495" y="1756410"/>
          <a:ext cx="5097145" cy="3934460"/>
        </p:xfrm>
        <a:graphic>
          <a:graphicData uri="http://schemas.openxmlformats.org/drawingml/2006/table">
            <a:tbl>
              <a:tblPr firstRow="1" bandRow="1">
                <a:tableStyleId>{69CF1AB2-1976-4502-BF36-3FF5EA218861}</a:tableStyleId>
              </a:tblPr>
              <a:tblGrid>
                <a:gridCol w="1181735"/>
                <a:gridCol w="3915410"/>
              </a:tblGrid>
              <a:tr h="258445">
                <a:tc>
                  <a:txBody>
                    <a:bodyPr/>
                    <a:p>
                      <a:pPr indent="0" algn="ctr">
                        <a:buNone/>
                      </a:pPr>
                      <a:r>
                        <a:rPr lang="en-US" sz="1200"/>
                        <a:t>功能模块</a:t>
                      </a:r>
                      <a:endParaRPr lang="en-US" altLang="en-US" sz="1200"/>
                    </a:p>
                  </a:txBody>
                  <a:tcPr marL="68580" marR="68580" marT="0" marB="0" vert="horz" anchor="t" anchorCtr="0"/>
                </a:tc>
                <a:tc>
                  <a:txBody>
                    <a:bodyPr/>
                    <a:p>
                      <a:pPr indent="0" algn="ctr">
                        <a:buNone/>
                      </a:pPr>
                      <a:r>
                        <a:rPr lang="en-US" sz="1200"/>
                        <a:t>主要功能</a:t>
                      </a:r>
                      <a:endParaRPr lang="en-US" altLang="en-US" sz="1200"/>
                    </a:p>
                  </a:txBody>
                  <a:tcPr marL="68580" marR="68580" marT="0" marB="0" vert="horz" anchor="t" anchorCtr="0"/>
                </a:tc>
              </a:tr>
              <a:tr h="315595">
                <a:tc>
                  <a:txBody>
                    <a:bodyPr/>
                    <a:p>
                      <a:pPr indent="0" algn="ctr">
                        <a:buNone/>
                      </a:pPr>
                      <a:r>
                        <a:rPr lang="en-US" sz="1200"/>
                        <a:t>登录</a:t>
                      </a:r>
                      <a:endParaRPr lang="en-US" altLang="en-US" sz="1200"/>
                    </a:p>
                  </a:txBody>
                  <a:tcPr marL="68580" marR="68580" marT="0" marB="0" vert="horz" anchor="t" anchorCtr="0"/>
                </a:tc>
                <a:tc>
                  <a:txBody>
                    <a:bodyPr/>
                    <a:p>
                      <a:pPr indent="0" algn="ctr">
                        <a:buNone/>
                      </a:pPr>
                      <a:r>
                        <a:rPr lang="en-US" sz="1200"/>
                        <a:t>输入账号密码进行登录</a:t>
                      </a:r>
                      <a:endParaRPr lang="en-US" altLang="en-US" sz="1200"/>
                    </a:p>
                  </a:txBody>
                  <a:tcPr marL="68580" marR="68580" marT="0" marB="0" vert="horz" anchor="t" anchorCtr="0"/>
                </a:tc>
              </a:tr>
              <a:tr h="259080">
                <a:tc>
                  <a:txBody>
                    <a:bodyPr/>
                    <a:p>
                      <a:pPr indent="0" algn="ctr">
                        <a:buNone/>
                      </a:pPr>
                      <a:r>
                        <a:rPr lang="en-US" sz="1200"/>
                        <a:t>注册</a:t>
                      </a:r>
                      <a:endParaRPr lang="en-US" altLang="en-US" sz="1200"/>
                    </a:p>
                  </a:txBody>
                  <a:tcPr marL="68580" marR="68580" marT="0" marB="0" vert="horz" anchor="t" anchorCtr="0"/>
                </a:tc>
                <a:tc>
                  <a:txBody>
                    <a:bodyPr/>
                    <a:p>
                      <a:pPr indent="0" algn="ctr">
                        <a:buNone/>
                      </a:pPr>
                      <a:r>
                        <a:rPr lang="en-US" sz="1200"/>
                        <a:t>输入用户信息进行注册</a:t>
                      </a:r>
                      <a:endParaRPr lang="en-US" altLang="en-US" sz="1200"/>
                    </a:p>
                  </a:txBody>
                  <a:tcPr marL="68580" marR="68580" marT="0" marB="0" vert="horz" anchor="t" anchorCtr="0"/>
                </a:tc>
              </a:tr>
              <a:tr h="257810">
                <a:tc>
                  <a:txBody>
                    <a:bodyPr/>
                    <a:p>
                      <a:pPr indent="0" algn="ctr">
                        <a:buNone/>
                      </a:pPr>
                      <a:r>
                        <a:rPr lang="en-US" sz="1200"/>
                        <a:t>修改信息</a:t>
                      </a:r>
                      <a:endParaRPr lang="en-US" altLang="en-US" sz="1200"/>
                    </a:p>
                  </a:txBody>
                  <a:tcPr marL="68580" marR="68580" marT="0" marB="0" vert="horz" anchor="t" anchorCtr="0"/>
                </a:tc>
                <a:tc>
                  <a:txBody>
                    <a:bodyPr/>
                    <a:p>
                      <a:pPr indent="0" algn="ctr">
                        <a:buNone/>
                      </a:pPr>
                      <a:r>
                        <a:rPr lang="en-US" sz="1200"/>
                        <a:t>输入新的用户信息并保存</a:t>
                      </a:r>
                      <a:endParaRPr lang="en-US" altLang="en-US" sz="1200"/>
                    </a:p>
                  </a:txBody>
                  <a:tcPr marL="68580" marR="68580" marT="0" marB="0" vert="horz" anchor="t" anchorCtr="0"/>
                </a:tc>
              </a:tr>
              <a:tr h="259080">
                <a:tc>
                  <a:txBody>
                    <a:bodyPr/>
                    <a:p>
                      <a:pPr indent="0" algn="ctr">
                        <a:buNone/>
                      </a:pPr>
                      <a:r>
                        <a:rPr lang="en-US" sz="1200"/>
                        <a:t>重置密码</a:t>
                      </a:r>
                      <a:endParaRPr lang="en-US" altLang="en-US" sz="1200"/>
                    </a:p>
                  </a:txBody>
                  <a:tcPr marL="68580" marR="68580" marT="0" marB="0" vert="horz" anchor="t" anchorCtr="0"/>
                </a:tc>
                <a:tc>
                  <a:txBody>
                    <a:bodyPr/>
                    <a:p>
                      <a:pPr indent="0" algn="ctr">
                        <a:buNone/>
                      </a:pPr>
                      <a:r>
                        <a:rPr lang="en-US" sz="1200"/>
                        <a:t>输入与旧密码不同的新密码进行重置密码</a:t>
                      </a:r>
                      <a:endParaRPr lang="en-US" altLang="en-US" sz="1200"/>
                    </a:p>
                  </a:txBody>
                  <a:tcPr marL="68580" marR="68580" marT="0" marB="0" vert="horz" anchor="t" anchorCtr="0"/>
                </a:tc>
              </a:tr>
              <a:tr h="257810">
                <a:tc>
                  <a:txBody>
                    <a:bodyPr/>
                    <a:p>
                      <a:pPr indent="0" algn="ctr">
                        <a:buNone/>
                      </a:pPr>
                      <a:r>
                        <a:rPr lang="en-US" sz="1200"/>
                        <a:t>退出登录</a:t>
                      </a:r>
                      <a:endParaRPr lang="en-US" altLang="en-US" sz="1200"/>
                    </a:p>
                  </a:txBody>
                  <a:tcPr marL="68580" marR="68580" marT="0" marB="0" vert="horz" anchor="t" anchorCtr="0"/>
                </a:tc>
                <a:tc>
                  <a:txBody>
                    <a:bodyPr/>
                    <a:p>
                      <a:pPr indent="0" algn="ctr">
                        <a:buNone/>
                      </a:pPr>
                      <a:r>
                        <a:rPr lang="en-US" sz="1200"/>
                        <a:t>用户退出登录</a:t>
                      </a:r>
                      <a:endParaRPr lang="en-US" altLang="en-US" sz="1200"/>
                    </a:p>
                  </a:txBody>
                  <a:tcPr marL="68580" marR="68580" marT="0" marB="0" vert="horz" anchor="t" anchorCtr="0"/>
                </a:tc>
              </a:tr>
              <a:tr h="258445">
                <a:tc>
                  <a:txBody>
                    <a:bodyPr/>
                    <a:p>
                      <a:pPr indent="0" algn="ctr">
                        <a:buNone/>
                      </a:pPr>
                      <a:r>
                        <a:rPr lang="en-US" sz="1200"/>
                        <a:t>注销账号</a:t>
                      </a:r>
                      <a:endParaRPr lang="en-US" altLang="en-US" sz="1200"/>
                    </a:p>
                  </a:txBody>
                  <a:tcPr marL="68580" marR="68580" marT="0" marB="0" vert="horz" anchor="t" anchorCtr="0"/>
                </a:tc>
                <a:tc>
                  <a:txBody>
                    <a:bodyPr/>
                    <a:p>
                      <a:pPr indent="0" algn="ctr">
                        <a:buNone/>
                      </a:pPr>
                      <a:r>
                        <a:rPr lang="en-US" sz="1200"/>
                        <a:t>删除与当前账号相关的所有信息</a:t>
                      </a:r>
                      <a:endParaRPr lang="en-US" altLang="en-US" sz="1200"/>
                    </a:p>
                  </a:txBody>
                  <a:tcPr marL="68580" marR="68580" marT="0" marB="0" vert="horz" anchor="t" anchorCtr="0"/>
                </a:tc>
              </a:tr>
              <a:tr h="259080">
                <a:tc>
                  <a:txBody>
                    <a:bodyPr/>
                    <a:p>
                      <a:pPr indent="0" algn="ctr">
                        <a:buNone/>
                      </a:pPr>
                      <a:r>
                        <a:rPr lang="en-US" sz="1200"/>
                        <a:t>发帖</a:t>
                      </a:r>
                      <a:endParaRPr lang="en-US" altLang="en-US" sz="1200"/>
                    </a:p>
                  </a:txBody>
                  <a:tcPr marL="68580" marR="68580" marT="0" marB="0" vert="horz" anchor="t" anchorCtr="0"/>
                </a:tc>
                <a:tc>
                  <a:txBody>
                    <a:bodyPr/>
                    <a:p>
                      <a:pPr indent="0" algn="ctr">
                        <a:buNone/>
                      </a:pPr>
                      <a:r>
                        <a:rPr lang="en-US" sz="1200"/>
                        <a:t>在论坛上发布帖子</a:t>
                      </a:r>
                      <a:endParaRPr lang="en-US" altLang="en-US" sz="1200"/>
                    </a:p>
                  </a:txBody>
                  <a:tcPr marL="68580" marR="68580" marT="0" marB="0" vert="horz" anchor="t" anchorCtr="0"/>
                </a:tc>
              </a:tr>
              <a:tr h="257810">
                <a:tc>
                  <a:txBody>
                    <a:bodyPr/>
                    <a:p>
                      <a:pPr indent="0" algn="ctr">
                        <a:buNone/>
                      </a:pPr>
                      <a:r>
                        <a:rPr lang="en-US" sz="1200"/>
                        <a:t>点赞</a:t>
                      </a:r>
                      <a:endParaRPr lang="en-US" altLang="en-US" sz="1200"/>
                    </a:p>
                  </a:txBody>
                  <a:tcPr marL="68580" marR="68580" marT="0" marB="0" vert="horz" anchor="t" anchorCtr="0"/>
                </a:tc>
                <a:tc>
                  <a:txBody>
                    <a:bodyPr/>
                    <a:p>
                      <a:pPr indent="0" algn="ctr">
                        <a:buNone/>
                      </a:pPr>
                      <a:r>
                        <a:rPr lang="en-US" sz="1200"/>
                        <a:t>点赞帖子</a:t>
                      </a:r>
                      <a:endParaRPr lang="en-US" altLang="en-US" sz="1200"/>
                    </a:p>
                  </a:txBody>
                  <a:tcPr marL="68580" marR="68580" marT="0" marB="0" vert="horz" anchor="t" anchorCtr="0"/>
                </a:tc>
              </a:tr>
              <a:tr h="258445">
                <a:tc>
                  <a:txBody>
                    <a:bodyPr/>
                    <a:p>
                      <a:pPr indent="0" algn="ctr">
                        <a:buNone/>
                      </a:pPr>
                      <a:r>
                        <a:rPr lang="en-US" sz="1200"/>
                        <a:t>评论</a:t>
                      </a:r>
                      <a:endParaRPr lang="en-US" altLang="en-US" sz="1200"/>
                    </a:p>
                  </a:txBody>
                  <a:tcPr marL="68580" marR="68580" marT="0" marB="0" vert="horz" anchor="t" anchorCtr="0"/>
                </a:tc>
                <a:tc>
                  <a:txBody>
                    <a:bodyPr/>
                    <a:p>
                      <a:pPr indent="0" algn="ctr">
                        <a:buNone/>
                      </a:pPr>
                      <a:r>
                        <a:rPr lang="en-US" sz="1200"/>
                        <a:t>评论帖子</a:t>
                      </a:r>
                      <a:endParaRPr lang="en-US" altLang="en-US" sz="1200"/>
                    </a:p>
                  </a:txBody>
                  <a:tcPr marL="68580" marR="68580" marT="0" marB="0" vert="horz" anchor="t" anchorCtr="0"/>
                </a:tc>
              </a:tr>
              <a:tr h="259715">
                <a:tc>
                  <a:txBody>
                    <a:bodyPr/>
                    <a:p>
                      <a:pPr indent="0" algn="ctr">
                        <a:buNone/>
                      </a:pPr>
                      <a:r>
                        <a:rPr lang="en-US" sz="1200"/>
                        <a:t>收藏</a:t>
                      </a:r>
                      <a:endParaRPr lang="en-US" altLang="en-US" sz="1200"/>
                    </a:p>
                  </a:txBody>
                  <a:tcPr marL="68580" marR="68580" marT="0" marB="0" vert="horz" anchor="t" anchorCtr="0"/>
                </a:tc>
                <a:tc>
                  <a:txBody>
                    <a:bodyPr/>
                    <a:p>
                      <a:pPr indent="0" algn="ctr">
                        <a:buNone/>
                      </a:pPr>
                      <a:r>
                        <a:rPr lang="en-US" sz="1200"/>
                        <a:t>收藏帖子</a:t>
                      </a:r>
                      <a:endParaRPr lang="en-US" altLang="en-US" sz="1200"/>
                    </a:p>
                  </a:txBody>
                  <a:tcPr marL="68580" marR="68580" marT="0" marB="0" vert="horz" anchor="t" anchorCtr="0"/>
                </a:tc>
              </a:tr>
              <a:tr h="257810">
                <a:tc>
                  <a:txBody>
                    <a:bodyPr/>
                    <a:p>
                      <a:pPr indent="0" algn="ctr">
                        <a:buNone/>
                      </a:pPr>
                      <a:r>
                        <a:rPr lang="en-US" sz="1200"/>
                        <a:t>举报</a:t>
                      </a:r>
                      <a:endParaRPr lang="en-US" altLang="en-US" sz="1200"/>
                    </a:p>
                  </a:txBody>
                  <a:tcPr marL="68580" marR="68580" marT="0" marB="0" vert="horz" anchor="t" anchorCtr="0"/>
                </a:tc>
                <a:tc>
                  <a:txBody>
                    <a:bodyPr/>
                    <a:p>
                      <a:pPr indent="0" algn="ctr">
                        <a:buNone/>
                      </a:pPr>
                      <a:r>
                        <a:rPr lang="en-US" sz="1200"/>
                        <a:t>举报帖子</a:t>
                      </a:r>
                      <a:endParaRPr lang="en-US" altLang="en-US" sz="1200"/>
                    </a:p>
                  </a:txBody>
                  <a:tcPr marL="68580" marR="68580" marT="0" marB="0" vert="horz" anchor="t" anchorCtr="0"/>
                </a:tc>
              </a:tr>
              <a:tr h="258445">
                <a:tc>
                  <a:txBody>
                    <a:bodyPr/>
                    <a:p>
                      <a:pPr indent="0" algn="ctr">
                        <a:buNone/>
                      </a:pPr>
                      <a:r>
                        <a:rPr lang="en-US" sz="1200"/>
                        <a:t>赞赏</a:t>
                      </a:r>
                      <a:endParaRPr lang="en-US" altLang="en-US" sz="1200"/>
                    </a:p>
                  </a:txBody>
                  <a:tcPr marL="68580" marR="68580" marT="0" marB="0" vert="horz" anchor="t" anchorCtr="0"/>
                </a:tc>
                <a:tc>
                  <a:txBody>
                    <a:bodyPr/>
                    <a:p>
                      <a:pPr indent="0" algn="ctr">
                        <a:buNone/>
                      </a:pPr>
                      <a:r>
                        <a:rPr lang="en-US" sz="1200"/>
                        <a:t>帖子</a:t>
                      </a:r>
                      <a:endParaRPr lang="en-US" altLang="en-US" sz="1200"/>
                    </a:p>
                  </a:txBody>
                  <a:tcPr marL="68580" marR="68580" marT="0" marB="0" vert="horz" anchor="t" anchorCtr="0"/>
                </a:tc>
              </a:tr>
              <a:tr h="258445">
                <a:tc>
                  <a:txBody>
                    <a:bodyPr/>
                    <a:p>
                      <a:pPr indent="0" algn="ctr">
                        <a:buNone/>
                      </a:pPr>
                      <a:r>
                        <a:rPr lang="en-US" sz="1200"/>
                        <a:t>发起活动</a:t>
                      </a:r>
                      <a:endParaRPr lang="en-US" altLang="en-US" sz="1200"/>
                    </a:p>
                  </a:txBody>
                  <a:tcPr marL="68580" marR="68580" marT="0" marB="0" vert="horz" anchor="t" anchorCtr="0"/>
                </a:tc>
                <a:tc>
                  <a:txBody>
                    <a:bodyPr/>
                    <a:p>
                      <a:pPr indent="0" algn="ctr">
                        <a:buNone/>
                      </a:pPr>
                      <a:r>
                        <a:rPr lang="en-US" sz="1200"/>
                        <a:t>在动物城友会里发起一个活动</a:t>
                      </a:r>
                      <a:endParaRPr lang="en-US" altLang="en-US" sz="1200"/>
                    </a:p>
                  </a:txBody>
                  <a:tcPr marL="68580" marR="68580" marT="0" marB="0" vert="horz" anchor="t" anchorCtr="0"/>
                </a:tc>
              </a:tr>
              <a:tr h="258445">
                <a:tc>
                  <a:txBody>
                    <a:bodyPr/>
                    <a:p>
                      <a:pPr indent="0" algn="ctr">
                        <a:buNone/>
                      </a:pPr>
                      <a:r>
                        <a:rPr lang="en-US" sz="1200"/>
                        <a:t>查看活动</a:t>
                      </a:r>
                      <a:endParaRPr lang="en-US" altLang="en-US" sz="1200"/>
                    </a:p>
                  </a:txBody>
                  <a:tcPr marL="68580" marR="68580" marT="0" marB="0" vert="horz" anchor="t" anchorCtr="0"/>
                </a:tc>
                <a:tc>
                  <a:txBody>
                    <a:bodyPr/>
                    <a:p>
                      <a:pPr indent="0" algn="ctr">
                        <a:buNone/>
                      </a:pPr>
                      <a:r>
                        <a:rPr lang="en-US" sz="1200"/>
                        <a:t>查看自己加入的活动或者现有的活动</a:t>
                      </a:r>
                      <a:endParaRPr lang="en-US" altLang="en-US" sz="1200"/>
                    </a:p>
                  </a:txBody>
                  <a:tcPr marL="68580" marR="68580" marT="0" marB="0" vert="horz" anchor="t" anchorCtr="0"/>
                </a:tc>
              </a:tr>
            </a:tbl>
          </a:graphicData>
        </a:graphic>
      </p:graphicFrame>
      <p:graphicFrame>
        <p:nvGraphicFramePr>
          <p:cNvPr id="8" name="表格 7"/>
          <p:cNvGraphicFramePr/>
          <p:nvPr>
            <p:custDataLst>
              <p:tags r:id="rId2"/>
            </p:custDataLst>
          </p:nvPr>
        </p:nvGraphicFramePr>
        <p:xfrm>
          <a:off x="6208395" y="1756410"/>
          <a:ext cx="5146040" cy="3935095"/>
        </p:xfrm>
        <a:graphic>
          <a:graphicData uri="http://schemas.openxmlformats.org/drawingml/2006/table">
            <a:tbl>
              <a:tblPr firstRow="1" bandRow="1">
                <a:tableStyleId>{8A107856-5554-42FB-B03E-39F5DBC370BA}</a:tableStyleId>
              </a:tblPr>
              <a:tblGrid>
                <a:gridCol w="1193165"/>
                <a:gridCol w="3952875"/>
              </a:tblGrid>
              <a:tr h="214630">
                <a:tc>
                  <a:txBody>
                    <a:bodyPr/>
                    <a:p>
                      <a:pPr indent="0" algn="ctr">
                        <a:buNone/>
                      </a:pPr>
                      <a:r>
                        <a:rPr lang="en-US" sz="1200"/>
                        <a:t>功能模块</a:t>
                      </a:r>
                      <a:endParaRPr lang="en-US" altLang="en-US" sz="1200"/>
                    </a:p>
                  </a:txBody>
                  <a:tcPr marL="68580" marR="68580" marT="0" marB="0" vert="horz" anchor="ctr" anchorCtr="0"/>
                </a:tc>
                <a:tc>
                  <a:txBody>
                    <a:bodyPr/>
                    <a:p>
                      <a:pPr indent="0" algn="ctr">
                        <a:buNone/>
                      </a:pPr>
                      <a:r>
                        <a:rPr lang="en-US" sz="1200"/>
                        <a:t>控制方法</a:t>
                      </a:r>
                      <a:endParaRPr lang="en-US" altLang="en-US" sz="1200"/>
                    </a:p>
                  </a:txBody>
                  <a:tcPr marL="68580" marR="68580" marT="0" marB="0" vert="horz" anchor="ctr" anchorCtr="0"/>
                </a:tc>
              </a:tr>
              <a:tr h="493395">
                <a:tc>
                  <a:txBody>
                    <a:bodyPr/>
                    <a:p>
                      <a:pPr indent="0" algn="ctr">
                        <a:buNone/>
                      </a:pPr>
                      <a:r>
                        <a:rPr lang="en-US" sz="1200"/>
                        <a:t>登录</a:t>
                      </a:r>
                      <a:endParaRPr lang="en-US" altLang="en-US" sz="1200"/>
                    </a:p>
                  </a:txBody>
                  <a:tcPr marL="68580" marR="68580" marT="0" marB="0" vert="horz" anchor="ctr" anchorCtr="0"/>
                </a:tc>
                <a:tc>
                  <a:txBody>
                    <a:bodyPr/>
                    <a:p>
                      <a:pPr indent="0" algn="ctr">
                        <a:buNone/>
                      </a:pPr>
                      <a:r>
                        <a:rPr lang="en-US" sz="1200"/>
                        <a:t>验证用户名与密码或微信账号，系统核对后才能进行登录</a:t>
                      </a:r>
                      <a:endParaRPr lang="en-US" altLang="en-US" sz="1200"/>
                    </a:p>
                  </a:txBody>
                  <a:tcPr marL="68580" marR="68580" marT="0" marB="0" vert="horz" anchor="ctr" anchorCtr="0"/>
                </a:tc>
              </a:tr>
              <a:tr h="430530">
                <a:tc>
                  <a:txBody>
                    <a:bodyPr/>
                    <a:p>
                      <a:pPr indent="0" algn="ctr">
                        <a:buNone/>
                      </a:pPr>
                      <a:r>
                        <a:rPr lang="en-US" sz="1200"/>
                        <a:t>注册</a:t>
                      </a:r>
                      <a:endParaRPr lang="en-US" altLang="en-US" sz="1200"/>
                    </a:p>
                  </a:txBody>
                  <a:tcPr marL="68580" marR="68580" marT="0" marB="0" vert="horz" anchor="ctr" anchorCtr="0"/>
                </a:tc>
                <a:tc>
                  <a:txBody>
                    <a:bodyPr/>
                    <a:p>
                      <a:pPr indent="0" algn="ctr">
                        <a:buNone/>
                      </a:pPr>
                      <a:r>
                        <a:rPr lang="en-US" sz="1200"/>
                        <a:t>验证微信号是否已在本小程序注册过，系统核对后才能进行注册</a:t>
                      </a:r>
                      <a:endParaRPr lang="en-US" altLang="en-US" sz="1200"/>
                    </a:p>
                  </a:txBody>
                  <a:tcPr marL="68580" marR="68580" marT="0" marB="0" vert="horz" anchor="ctr" anchorCtr="0"/>
                </a:tc>
              </a:tr>
              <a:tr h="214630">
                <a:tc>
                  <a:txBody>
                    <a:bodyPr/>
                    <a:p>
                      <a:pPr indent="0" algn="ctr">
                        <a:buNone/>
                      </a:pPr>
                      <a:r>
                        <a:rPr lang="en-US" sz="1200"/>
                        <a:t>修改信息</a:t>
                      </a:r>
                      <a:endParaRPr lang="en-US" altLang="en-US" sz="1200"/>
                    </a:p>
                  </a:txBody>
                  <a:tcPr marL="68580" marR="68580" marT="0" marB="0" vert="horz" anchor="ctr" anchorCtr="0"/>
                </a:tc>
                <a:tc>
                  <a:txBody>
                    <a:bodyPr/>
                    <a:p>
                      <a:pPr indent="0" algn="ctr">
                        <a:buNone/>
                      </a:pPr>
                      <a:r>
                        <a:rPr lang="en-US" sz="1200"/>
                        <a:t>（无需特别验证）</a:t>
                      </a:r>
                      <a:endParaRPr lang="en-US" altLang="en-US" sz="1200"/>
                    </a:p>
                  </a:txBody>
                  <a:tcPr marL="68580" marR="68580" marT="0" marB="0" vert="horz" anchor="ctr" anchorCtr="0"/>
                </a:tc>
              </a:tr>
              <a:tr h="215900">
                <a:tc>
                  <a:txBody>
                    <a:bodyPr/>
                    <a:p>
                      <a:pPr indent="0" algn="ctr">
                        <a:buNone/>
                      </a:pPr>
                      <a:r>
                        <a:rPr lang="en-US" sz="1200"/>
                        <a:t>重置密码</a:t>
                      </a:r>
                      <a:endParaRPr lang="en-US" altLang="en-US" sz="1200"/>
                    </a:p>
                  </a:txBody>
                  <a:tcPr marL="68580" marR="68580" marT="0" marB="0" vert="horz" anchor="ctr" anchorCtr="0"/>
                </a:tc>
                <a:tc>
                  <a:txBody>
                    <a:bodyPr/>
                    <a:p>
                      <a:pPr indent="0" algn="ctr">
                        <a:buNone/>
                      </a:pPr>
                      <a:r>
                        <a:rPr lang="en-US" sz="1200"/>
                        <a:t>验证新密码旧密码是否相同，系统核对后才能重置</a:t>
                      </a:r>
                      <a:endParaRPr lang="en-US" altLang="en-US" sz="1200"/>
                    </a:p>
                  </a:txBody>
                  <a:tcPr marL="68580" marR="68580" marT="0" marB="0" vert="horz" anchor="ctr" anchorCtr="0"/>
                </a:tc>
              </a:tr>
              <a:tr h="214630">
                <a:tc>
                  <a:txBody>
                    <a:bodyPr/>
                    <a:p>
                      <a:pPr indent="0" algn="ctr">
                        <a:buNone/>
                      </a:pPr>
                      <a:r>
                        <a:rPr lang="en-US" sz="1200"/>
                        <a:t>退出登录</a:t>
                      </a:r>
                      <a:endParaRPr lang="en-US" altLang="en-US" sz="1200"/>
                    </a:p>
                  </a:txBody>
                  <a:tcPr marL="68580" marR="68580" marT="0" marB="0" vert="horz" anchor="ctr" anchorCtr="0"/>
                </a:tc>
                <a:tc>
                  <a:txBody>
                    <a:bodyPr/>
                    <a:p>
                      <a:pPr indent="0" algn="ctr">
                        <a:buNone/>
                      </a:pPr>
                      <a:r>
                        <a:rPr lang="en-US" sz="1200"/>
                        <a:t>询问用户是否确认退出后，再运行下一步</a:t>
                      </a:r>
                      <a:endParaRPr lang="en-US" altLang="en-US" sz="1200"/>
                    </a:p>
                  </a:txBody>
                  <a:tcPr marL="68580" marR="68580" marT="0" marB="0" vert="horz" anchor="ctr" anchorCtr="0"/>
                </a:tc>
              </a:tr>
              <a:tr h="430530">
                <a:tc>
                  <a:txBody>
                    <a:bodyPr/>
                    <a:p>
                      <a:pPr indent="0" algn="ctr">
                        <a:buNone/>
                      </a:pPr>
                      <a:r>
                        <a:rPr lang="en-US" sz="1200"/>
                        <a:t>注销账号</a:t>
                      </a:r>
                      <a:endParaRPr lang="en-US" altLang="en-US" sz="1200"/>
                    </a:p>
                  </a:txBody>
                  <a:tcPr marL="68580" marR="68580" marT="0" marB="0" vert="horz" anchor="ctr" anchorCtr="0"/>
                </a:tc>
                <a:tc>
                  <a:txBody>
                    <a:bodyPr/>
                    <a:p>
                      <a:pPr indent="0" algn="ctr">
                        <a:buNone/>
                      </a:pPr>
                      <a:r>
                        <a:rPr lang="en-US" sz="1200"/>
                        <a:t>输入密码判断是否正确，后询问用户是否确认注销，确认后再运行下一步</a:t>
                      </a:r>
                      <a:endParaRPr lang="en-US" altLang="en-US" sz="1200"/>
                    </a:p>
                  </a:txBody>
                  <a:tcPr marL="68580" marR="68580" marT="0" marB="0" vert="horz" anchor="ctr" anchorCtr="0"/>
                </a:tc>
              </a:tr>
              <a:tr h="430530">
                <a:tc>
                  <a:txBody>
                    <a:bodyPr/>
                    <a:p>
                      <a:pPr indent="0" algn="ctr">
                        <a:buNone/>
                      </a:pPr>
                      <a:r>
                        <a:rPr lang="en-US" sz="1200"/>
                        <a:t>发帖</a:t>
                      </a:r>
                      <a:endParaRPr lang="en-US" altLang="en-US" sz="1200"/>
                    </a:p>
                  </a:txBody>
                  <a:tcPr marL="68580" marR="68580" marT="0" marB="0" vert="horz" anchor="t" anchorCtr="0"/>
                </a:tc>
                <a:tc>
                  <a:txBody>
                    <a:bodyPr/>
                    <a:p>
                      <a:pPr indent="0" algn="ctr">
                        <a:buNone/>
                      </a:pPr>
                      <a:r>
                        <a:rPr lang="en-US" sz="1200"/>
                        <a:t>验证帖子内容是否含有违规信息，附件是否符合要求</a:t>
                      </a:r>
                      <a:endParaRPr lang="en-US" altLang="en-US" sz="1200"/>
                    </a:p>
                  </a:txBody>
                  <a:tcPr marL="68580" marR="68580" marT="0" marB="0" vert="horz" anchor="t" anchorCtr="0"/>
                </a:tc>
              </a:tr>
              <a:tr h="214630">
                <a:tc>
                  <a:txBody>
                    <a:bodyPr/>
                    <a:p>
                      <a:pPr indent="0" algn="ctr">
                        <a:buNone/>
                      </a:pPr>
                      <a:r>
                        <a:rPr lang="en-US" sz="1200"/>
                        <a:t>点赞</a:t>
                      </a:r>
                      <a:endParaRPr lang="en-US" altLang="en-US" sz="1200"/>
                    </a:p>
                  </a:txBody>
                  <a:tcPr marL="68580" marR="68580" marT="0" marB="0" vert="horz" anchor="t" anchorCtr="0"/>
                </a:tc>
                <a:tc>
                  <a:txBody>
                    <a:bodyPr/>
                    <a:p>
                      <a:pPr indent="0" algn="ctr">
                        <a:buNone/>
                      </a:pPr>
                      <a:r>
                        <a:rPr lang="en-US" sz="1200"/>
                        <a:t>验证账号是否被封禁、帖子是否存在</a:t>
                      </a:r>
                      <a:endParaRPr lang="en-US" altLang="en-US" sz="1200"/>
                    </a:p>
                  </a:txBody>
                  <a:tcPr marL="68580" marR="68580" marT="0" marB="0" vert="horz" anchor="t" anchorCtr="0"/>
                </a:tc>
              </a:tr>
              <a:tr h="214630">
                <a:tc>
                  <a:txBody>
                    <a:bodyPr/>
                    <a:p>
                      <a:pPr indent="0" algn="ctr">
                        <a:buNone/>
                      </a:pPr>
                      <a:r>
                        <a:rPr lang="en-US" sz="1200"/>
                        <a:t>评论</a:t>
                      </a:r>
                      <a:endParaRPr lang="en-US" altLang="en-US" sz="1200"/>
                    </a:p>
                  </a:txBody>
                  <a:tcPr marL="68580" marR="68580" marT="0" marB="0" vert="horz" anchor="t" anchorCtr="0"/>
                </a:tc>
                <a:tc>
                  <a:txBody>
                    <a:bodyPr/>
                    <a:p>
                      <a:pPr indent="0" algn="ctr">
                        <a:buNone/>
                      </a:pPr>
                      <a:r>
                        <a:rPr lang="en-US" sz="1200"/>
                        <a:t>验证账号是否被封禁、帖子是否存在</a:t>
                      </a:r>
                      <a:endParaRPr lang="en-US" altLang="en-US" sz="1200"/>
                    </a:p>
                  </a:txBody>
                  <a:tcPr marL="68580" marR="68580" marT="0" marB="0" vert="horz" anchor="t" anchorCtr="0"/>
                </a:tc>
              </a:tr>
              <a:tr h="215900">
                <a:tc>
                  <a:txBody>
                    <a:bodyPr/>
                    <a:p>
                      <a:pPr indent="0" algn="ctr">
                        <a:buNone/>
                      </a:pPr>
                      <a:r>
                        <a:rPr lang="en-US" sz="1200"/>
                        <a:t>举报</a:t>
                      </a:r>
                      <a:endParaRPr lang="en-US" altLang="en-US" sz="1200"/>
                    </a:p>
                  </a:txBody>
                  <a:tcPr marL="68580" marR="68580" marT="0" marB="0" vert="horz" anchor="t" anchorCtr="0"/>
                </a:tc>
                <a:tc>
                  <a:txBody>
                    <a:bodyPr/>
                    <a:p>
                      <a:pPr indent="0" algn="ctr">
                        <a:buNone/>
                      </a:pPr>
                      <a:r>
                        <a:rPr lang="en-US" sz="1200"/>
                        <a:t>验证账号是否被封禁、帖子是否存在</a:t>
                      </a:r>
                      <a:endParaRPr lang="en-US" altLang="en-US" sz="1200"/>
                    </a:p>
                  </a:txBody>
                  <a:tcPr marL="68580" marR="68580" marT="0" marB="0" vert="horz" anchor="t" anchorCtr="0"/>
                </a:tc>
              </a:tr>
              <a:tr h="214630">
                <a:tc>
                  <a:txBody>
                    <a:bodyPr/>
                    <a:p>
                      <a:pPr indent="0" algn="ctr">
                        <a:buNone/>
                      </a:pPr>
                      <a:r>
                        <a:rPr lang="en-US" sz="1200"/>
                        <a:t>赞赏</a:t>
                      </a:r>
                      <a:endParaRPr lang="en-US" altLang="en-US" sz="1200"/>
                    </a:p>
                  </a:txBody>
                  <a:tcPr marL="68580" marR="68580" marT="0" marB="0" vert="horz" anchor="t" anchorCtr="0"/>
                </a:tc>
                <a:tc>
                  <a:txBody>
                    <a:bodyPr/>
                    <a:p>
                      <a:pPr indent="0" algn="ctr">
                        <a:buNone/>
                      </a:pPr>
                      <a:r>
                        <a:rPr lang="en-US" sz="1200"/>
                        <a:t>验证账号是否被封禁、帖子是否存在</a:t>
                      </a:r>
                      <a:endParaRPr lang="en-US" altLang="en-US" sz="1200"/>
                    </a:p>
                  </a:txBody>
                  <a:tcPr marL="68580" marR="68580" marT="0" marB="0" vert="horz" anchor="t" anchorCtr="0"/>
                </a:tc>
              </a:tr>
              <a:tr h="215900">
                <a:tc>
                  <a:txBody>
                    <a:bodyPr/>
                    <a:p>
                      <a:pPr indent="0" algn="ctr">
                        <a:buNone/>
                      </a:pPr>
                      <a:r>
                        <a:rPr lang="en-US" sz="1200"/>
                        <a:t>发起活动</a:t>
                      </a:r>
                      <a:endParaRPr lang="en-US" altLang="en-US" sz="1200"/>
                    </a:p>
                  </a:txBody>
                  <a:tcPr marL="68580" marR="68580" marT="0" marB="0" vert="horz" anchor="t" anchorCtr="0"/>
                </a:tc>
                <a:tc>
                  <a:txBody>
                    <a:bodyPr/>
                    <a:p>
                      <a:pPr indent="0" algn="ctr">
                        <a:buNone/>
                      </a:pPr>
                      <a:r>
                        <a:rPr lang="en-US" sz="1200"/>
                        <a:t>活动发起人需要实名认证，留下身份信息</a:t>
                      </a:r>
                      <a:endParaRPr lang="en-US" altLang="en-US" sz="1200"/>
                    </a:p>
                  </a:txBody>
                  <a:tcPr marL="68580" marR="68580" marT="0" marB="0" vert="horz" anchor="t" anchorCtr="0"/>
                </a:tc>
              </a:tr>
              <a:tr h="214630">
                <a:tc>
                  <a:txBody>
                    <a:bodyPr/>
                    <a:p>
                      <a:pPr indent="0" algn="ctr">
                        <a:buNone/>
                      </a:pPr>
                      <a:r>
                        <a:rPr lang="en-US" sz="1200"/>
                        <a:t>查看活动</a:t>
                      </a:r>
                      <a:endParaRPr lang="en-US" altLang="en-US" sz="1200"/>
                    </a:p>
                  </a:txBody>
                  <a:tcPr marL="68580" marR="68580" marT="0" marB="0" vert="horz" anchor="t" anchorCtr="0"/>
                </a:tc>
                <a:tc>
                  <a:txBody>
                    <a:bodyPr/>
                    <a:p>
                      <a:pPr indent="0" algn="ctr">
                        <a:buNone/>
                      </a:pPr>
                      <a:r>
                        <a:rPr lang="en-US" sz="1200"/>
                        <a:t>（无需特别验证）</a:t>
                      </a:r>
                      <a:endParaRPr lang="en-US" altLang="en-US" sz="1200"/>
                    </a:p>
                  </a:txBody>
                  <a:tcPr marL="68580" marR="68580" marT="0" marB="0" vert="horz" anchor="t" anchorCtr="0"/>
                </a:tc>
              </a:tr>
            </a:tbl>
          </a:graphicData>
        </a:graphic>
      </p:graphicFrame>
      <p:sp>
        <p:nvSpPr>
          <p:cNvPr id="156" name="文本框 155"/>
          <p:cNvSpPr txBox="1"/>
          <p:nvPr/>
        </p:nvSpPr>
        <p:spPr>
          <a:xfrm>
            <a:off x="7099935" y="1188720"/>
            <a:ext cx="3363595" cy="460375"/>
          </a:xfrm>
          <a:prstGeom prst="rect">
            <a:avLst/>
          </a:prstGeom>
          <a:noFill/>
          <a:ln w="9525">
            <a:noFill/>
          </a:ln>
        </p:spPr>
        <p:txBody>
          <a:bodyPr wrap="square">
            <a:spAutoFit/>
            <a:scene3d>
              <a:camera prst="orthographicFront"/>
              <a:lightRig rig="threePt" dir="t"/>
            </a:scene3d>
          </a:bodyPr>
          <a:p>
            <a:pPr indent="0"/>
            <a:r>
              <a:rPr lang="zh-CN" sz="2400" b="0" kern="0" dirty="0">
                <a:solidFill>
                  <a:schemeClr val="accent1"/>
                </a:solidFill>
                <a:latin typeface="微软雅黑" panose="020B0503020204020204" pitchFamily="34" charset="-122"/>
                <a:ea typeface="微软雅黑" panose="020B0503020204020204" pitchFamily="34" charset="-122"/>
              </a:rPr>
              <a:t>用户功能模块运行控制</a:t>
            </a:r>
            <a:endParaRPr lang="zh-CN" sz="2400" b="0" kern="0" dirty="0">
              <a:solidFill>
                <a:schemeClr val="accent1"/>
              </a:solidFill>
              <a:latin typeface="微软雅黑" panose="020B0503020204020204" pitchFamily="34" charset="-122"/>
              <a:ea typeface="微软雅黑" panose="020B0503020204020204" pitchFamily="34" charset="-122"/>
            </a:endParaRPr>
          </a:p>
        </p:txBody>
      </p:sp>
      <p:graphicFrame>
        <p:nvGraphicFramePr>
          <p:cNvPr id="4" name="表格 3"/>
          <p:cNvGraphicFramePr/>
          <p:nvPr>
            <p:custDataLst>
              <p:tags r:id="rId3"/>
            </p:custDataLst>
          </p:nvPr>
        </p:nvGraphicFramePr>
        <p:xfrm>
          <a:off x="3311525" y="1756410"/>
          <a:ext cx="5059045" cy="3935095"/>
        </p:xfrm>
        <a:graphic>
          <a:graphicData uri="http://schemas.openxmlformats.org/drawingml/2006/table">
            <a:tbl>
              <a:tblPr firstRow="1" bandRow="1">
                <a:tableStyleId>{16D9F66E-5EB9-4882-86FB-DCBF35E3C3E4}</a:tableStyleId>
              </a:tblPr>
              <a:tblGrid>
                <a:gridCol w="1172845"/>
                <a:gridCol w="3886200"/>
              </a:tblGrid>
              <a:tr h="295910">
                <a:tc>
                  <a:txBody>
                    <a:bodyPr/>
                    <a:p>
                      <a:pPr indent="0" algn="ctr">
                        <a:buNone/>
                      </a:pPr>
                      <a:r>
                        <a:rPr lang="en-US" sz="1200"/>
                        <a:t>功能模块</a:t>
                      </a:r>
                      <a:endParaRPr lang="en-US" altLang="en-US" sz="1200"/>
                    </a:p>
                  </a:txBody>
                  <a:tcPr marL="68580" marR="68580" marT="0" marB="0" vert="horz" anchor="ctr" anchorCtr="0"/>
                </a:tc>
                <a:tc>
                  <a:txBody>
                    <a:bodyPr/>
                    <a:p>
                      <a:pPr indent="0" algn="ctr">
                        <a:buNone/>
                      </a:pPr>
                      <a:r>
                        <a:rPr lang="en-US" sz="1200"/>
                        <a:t>运行时间描述</a:t>
                      </a:r>
                      <a:endParaRPr lang="en-US" altLang="en-US" sz="1200"/>
                    </a:p>
                  </a:txBody>
                  <a:tcPr marL="68580" marR="68580" marT="0" marB="0" vert="horz" anchor="ctr" anchorCtr="0"/>
                </a:tc>
              </a:tr>
              <a:tr h="678815">
                <a:tc>
                  <a:txBody>
                    <a:bodyPr/>
                    <a:p>
                      <a:pPr indent="0" algn="ctr">
                        <a:buNone/>
                      </a:pPr>
                      <a:r>
                        <a:rPr lang="en-US" sz="1200"/>
                        <a:t>登录</a:t>
                      </a:r>
                      <a:endParaRPr lang="en-US" altLang="en-US" sz="1200"/>
                    </a:p>
                  </a:txBody>
                  <a:tcPr marL="68580" marR="68580" marT="0" marB="0" vert="horz" anchor="t" anchorCtr="0"/>
                </a:tc>
                <a:tc>
                  <a:txBody>
                    <a:bodyPr/>
                    <a:p>
                      <a:pPr indent="0" algn="ctr">
                        <a:buNone/>
                      </a:pPr>
                      <a:r>
                        <a:rPr lang="en-US" sz="1200"/>
                        <a:t>成功登录响应时间不超过2s；用户名或密码错误提示响应时间不超过5s</a:t>
                      </a:r>
                      <a:endParaRPr lang="en-US" altLang="en-US" sz="1200"/>
                    </a:p>
                  </a:txBody>
                  <a:tcPr marL="68580" marR="68580" marT="0" marB="0" vert="horz" anchor="t" anchorCtr="0"/>
                </a:tc>
              </a:tr>
              <a:tr h="591820">
                <a:tc>
                  <a:txBody>
                    <a:bodyPr/>
                    <a:p>
                      <a:pPr indent="0" algn="ctr">
                        <a:buNone/>
                      </a:pPr>
                      <a:r>
                        <a:rPr lang="en-US" sz="1200"/>
                        <a:t>注册</a:t>
                      </a:r>
                      <a:endParaRPr lang="en-US" altLang="en-US" sz="1200"/>
                    </a:p>
                  </a:txBody>
                  <a:tcPr marL="68580" marR="68580" marT="0" marB="0" vert="horz" anchor="t" anchorCtr="0"/>
                </a:tc>
                <a:tc>
                  <a:txBody>
                    <a:bodyPr/>
                    <a:p>
                      <a:pPr indent="0" algn="ctr">
                        <a:buNone/>
                      </a:pPr>
                      <a:r>
                        <a:rPr lang="en-US" sz="1200"/>
                        <a:t>成功注册响应时间不超过2s；用户名已存在错误提示响应时间不超过3s</a:t>
                      </a:r>
                      <a:endParaRPr lang="en-US" altLang="en-US" sz="1200"/>
                    </a:p>
                  </a:txBody>
                  <a:tcPr marL="68580" marR="68580" marT="0" marB="0" vert="horz" anchor="t" anchorCtr="0"/>
                </a:tc>
              </a:tr>
              <a:tr h="295910">
                <a:tc>
                  <a:txBody>
                    <a:bodyPr/>
                    <a:p>
                      <a:pPr indent="0" algn="ctr">
                        <a:buNone/>
                      </a:pPr>
                      <a:r>
                        <a:rPr lang="en-US" sz="1200"/>
                        <a:t>修改信息</a:t>
                      </a:r>
                      <a:endParaRPr lang="en-US" altLang="en-US" sz="1200"/>
                    </a:p>
                  </a:txBody>
                  <a:tcPr marL="68580" marR="68580" marT="0" marB="0" vert="horz" anchor="t" anchorCtr="0"/>
                </a:tc>
                <a:tc>
                  <a:txBody>
                    <a:bodyPr/>
                    <a:p>
                      <a:pPr indent="0" algn="ctr">
                        <a:buNone/>
                      </a:pPr>
                      <a:r>
                        <a:rPr lang="en-US" sz="1200"/>
                        <a:t>成功修改信息并保存响应时间不超过3s</a:t>
                      </a:r>
                      <a:endParaRPr lang="en-US" altLang="en-US" sz="1200"/>
                    </a:p>
                  </a:txBody>
                  <a:tcPr marL="68580" marR="68580" marT="0" marB="0" vert="horz" anchor="ctr" anchorCtr="0"/>
                </a:tc>
              </a:tr>
              <a:tr h="592455">
                <a:tc>
                  <a:txBody>
                    <a:bodyPr/>
                    <a:p>
                      <a:pPr indent="0" algn="ctr">
                        <a:buNone/>
                      </a:pPr>
                      <a:r>
                        <a:rPr lang="en-US" sz="1200"/>
                        <a:t>重置密码</a:t>
                      </a:r>
                      <a:endParaRPr lang="en-US" altLang="en-US" sz="1200"/>
                    </a:p>
                  </a:txBody>
                  <a:tcPr marL="68580" marR="68580" marT="0" marB="0" vert="horz" anchor="t" anchorCtr="0"/>
                </a:tc>
                <a:tc>
                  <a:txBody>
                    <a:bodyPr/>
                    <a:p>
                      <a:pPr indent="0" algn="ctr">
                        <a:buNone/>
                      </a:pPr>
                      <a:r>
                        <a:rPr lang="en-US" sz="1200"/>
                        <a:t>成功重置响应时间不超过3s；新密码与旧密码相同错误提示响应时间不超过3s</a:t>
                      </a:r>
                      <a:endParaRPr lang="en-US" altLang="en-US" sz="1200"/>
                    </a:p>
                  </a:txBody>
                  <a:tcPr marL="68580" marR="68580" marT="0" marB="0" vert="horz" anchor="ctr" anchorCtr="0"/>
                </a:tc>
              </a:tr>
              <a:tr h="295910">
                <a:tc>
                  <a:txBody>
                    <a:bodyPr/>
                    <a:p>
                      <a:pPr indent="0" algn="ctr">
                        <a:buNone/>
                      </a:pPr>
                      <a:r>
                        <a:rPr lang="en-US" sz="1200"/>
                        <a:t>退出登录</a:t>
                      </a:r>
                      <a:endParaRPr lang="en-US" altLang="en-US" sz="1200"/>
                    </a:p>
                  </a:txBody>
                  <a:tcPr marL="68580" marR="68580" marT="0" marB="0" vert="horz" anchor="t" anchorCtr="0"/>
                </a:tc>
                <a:tc>
                  <a:txBody>
                    <a:bodyPr/>
                    <a:p>
                      <a:pPr indent="0" algn="ctr">
                        <a:buNone/>
                      </a:pPr>
                      <a:r>
                        <a:rPr lang="en-US" sz="1200"/>
                        <a:t>成功退出登录响应时间不超过2s</a:t>
                      </a:r>
                      <a:endParaRPr lang="en-US" altLang="en-US" sz="1200"/>
                    </a:p>
                  </a:txBody>
                  <a:tcPr marL="68580" marR="68580" marT="0" marB="0" vert="horz" anchor="t" anchorCtr="0"/>
                </a:tc>
              </a:tr>
              <a:tr h="295910">
                <a:tc>
                  <a:txBody>
                    <a:bodyPr/>
                    <a:p>
                      <a:pPr indent="0" algn="ctr">
                        <a:buNone/>
                      </a:pPr>
                      <a:r>
                        <a:rPr lang="en-US" sz="1200"/>
                        <a:t>注销账号</a:t>
                      </a:r>
                      <a:endParaRPr lang="en-US" altLang="en-US" sz="1200"/>
                    </a:p>
                  </a:txBody>
                  <a:tcPr marL="68580" marR="68580" marT="0" marB="0" vert="horz" anchor="t" anchorCtr="0"/>
                </a:tc>
                <a:tc>
                  <a:txBody>
                    <a:bodyPr/>
                    <a:p>
                      <a:pPr indent="0" algn="ctr">
                        <a:buNone/>
                      </a:pPr>
                      <a:r>
                        <a:rPr lang="en-US" sz="1200"/>
                        <a:t>成功注销用户响应时间不超过5s</a:t>
                      </a:r>
                      <a:endParaRPr lang="en-US" altLang="en-US" sz="1200"/>
                    </a:p>
                  </a:txBody>
                  <a:tcPr marL="68580" marR="68580" marT="0" marB="0" vert="horz" anchor="t" anchorCtr="0"/>
                </a:tc>
              </a:tr>
              <a:tr h="296545">
                <a:tc>
                  <a:txBody>
                    <a:bodyPr/>
                    <a:p>
                      <a:pPr indent="0" algn="ctr">
                        <a:buNone/>
                      </a:pPr>
                      <a:r>
                        <a:rPr lang="en-US" sz="1200"/>
                        <a:t>发帖</a:t>
                      </a:r>
                      <a:endParaRPr lang="en-US" altLang="en-US" sz="1200"/>
                    </a:p>
                  </a:txBody>
                  <a:tcPr marL="68580" marR="68580" marT="0" marB="0" vert="horz" anchor="t" anchorCtr="0"/>
                </a:tc>
                <a:tc>
                  <a:txBody>
                    <a:bodyPr/>
                    <a:p>
                      <a:pPr indent="0" algn="ctr">
                        <a:buNone/>
                      </a:pPr>
                      <a:r>
                        <a:rPr lang="en-US" sz="1200"/>
                        <a:t>成功发帖响应时间不超过5s</a:t>
                      </a:r>
                      <a:endParaRPr lang="en-US" altLang="en-US" sz="1200"/>
                    </a:p>
                  </a:txBody>
                  <a:tcPr marL="68580" marR="68580" marT="0" marB="0" vert="horz" anchor="t" anchorCtr="0"/>
                </a:tc>
              </a:tr>
              <a:tr h="295910">
                <a:tc>
                  <a:txBody>
                    <a:bodyPr/>
                    <a:p>
                      <a:pPr indent="0" algn="ctr">
                        <a:buNone/>
                      </a:pPr>
                      <a:r>
                        <a:rPr lang="en-US" sz="1200"/>
                        <a:t>点赞</a:t>
                      </a:r>
                      <a:endParaRPr lang="en-US" altLang="en-US" sz="1200"/>
                    </a:p>
                  </a:txBody>
                  <a:tcPr marL="68580" marR="68580" marT="0" marB="0" vert="horz" anchor="t" anchorCtr="0"/>
                </a:tc>
                <a:tc>
                  <a:txBody>
                    <a:bodyPr/>
                    <a:p>
                      <a:pPr indent="0" algn="ctr">
                        <a:buNone/>
                      </a:pPr>
                      <a:r>
                        <a:rPr lang="en-US" sz="1200"/>
                        <a:t>成功点赞反馈不超过3s</a:t>
                      </a:r>
                      <a:endParaRPr lang="en-US" altLang="en-US" sz="1200"/>
                    </a:p>
                  </a:txBody>
                  <a:tcPr marL="68580" marR="68580" marT="0" marB="0" vert="horz" anchor="t" anchorCtr="0"/>
                </a:tc>
              </a:tr>
              <a:tr h="295910">
                <a:tc>
                  <a:txBody>
                    <a:bodyPr/>
                    <a:p>
                      <a:pPr indent="0" algn="ctr">
                        <a:buNone/>
                      </a:pPr>
                      <a:r>
                        <a:rPr lang="en-US" sz="1200"/>
                        <a:t>评论</a:t>
                      </a:r>
                      <a:endParaRPr lang="en-US" altLang="en-US" sz="1200"/>
                    </a:p>
                  </a:txBody>
                  <a:tcPr marL="68580" marR="68580" marT="0" marB="0" vert="horz" anchor="t" anchorCtr="0"/>
                </a:tc>
                <a:tc>
                  <a:txBody>
                    <a:bodyPr/>
                    <a:p>
                      <a:pPr indent="0" algn="ctr">
                        <a:buNone/>
                      </a:pPr>
                      <a:r>
                        <a:rPr lang="en-US" sz="1200"/>
                        <a:t>成功评论反馈不超过5s</a:t>
                      </a:r>
                      <a:endParaRPr lang="en-US" altLang="en-US" sz="1200"/>
                    </a:p>
                  </a:txBody>
                  <a:tcPr marL="68580" marR="68580" marT="0" marB="0" vert="horz" anchor="t" anchorCtr="0"/>
                </a:tc>
              </a:tr>
            </a:tbl>
          </a:graphicData>
        </a:graphic>
      </p:graphicFrame>
      <p:sp>
        <p:nvSpPr>
          <p:cNvPr id="5" name="矩形 4"/>
          <p:cNvSpPr/>
          <p:nvPr/>
        </p:nvSpPr>
        <p:spPr>
          <a:xfrm>
            <a:off x="4118610" y="973455"/>
            <a:ext cx="4131945" cy="459105"/>
          </a:xfrm>
          <a:prstGeom prst="rect">
            <a:avLst/>
          </a:prstGeom>
        </p:spPr>
        <p:txBody>
          <a:bodyPr wrap="square" lIns="91400" tIns="45699" rIns="91400" bIns="45699">
            <a:spAutoFit/>
          </a:bodyPr>
          <a:p>
            <a:pPr lvl="0" defTabSz="914400">
              <a:defRPr/>
            </a:pPr>
            <a:r>
              <a:rPr lang="zh-CN" sz="2400" kern="0" dirty="0">
                <a:solidFill>
                  <a:schemeClr val="accent1"/>
                </a:solidFill>
                <a:latin typeface="微软雅黑" panose="020B0503020204020204" pitchFamily="34" charset="-122"/>
                <a:ea typeface="微软雅黑" panose="020B0503020204020204" pitchFamily="34" charset="-122"/>
                <a:sym typeface="+mn-ea"/>
              </a:rPr>
              <a:t>用户功能模块响应时间</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6"/>
                                        </p:tgtEl>
                                        <p:attrNameLst>
                                          <p:attrName>style.visibility</p:attrName>
                                        </p:attrNameLst>
                                      </p:cBhvr>
                                      <p:to>
                                        <p:strVal val="visible"/>
                                      </p:to>
                                    </p:set>
                                    <p:animEffect transition="in" filter="fade">
                                      <p:cBhvr>
                                        <p:cTn id="15" dur="500"/>
                                        <p:tgtEl>
                                          <p:spTgt spid="15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56" grpId="0"/>
      <p:bldP spid="156" grpId="1"/>
      <p:bldP spid="5" grpId="0"/>
      <p:bldP spid="5"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178840" y="1029902"/>
            <a:ext cx="2149351" cy="21505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00" tIns="45699" rIns="91400" bIns="45699" rtlCol="0" anchor="ctr"/>
          <a:lstStyle/>
          <a:p>
            <a:pPr algn="ctr"/>
            <a:endParaRPr lang="zh-CN" altLang="en-US" sz="2400"/>
          </a:p>
        </p:txBody>
      </p:sp>
      <p:sp>
        <p:nvSpPr>
          <p:cNvPr id="36" name="TextBox 59"/>
          <p:cNvSpPr txBox="1">
            <a:spLocks noChangeArrowheads="1"/>
          </p:cNvSpPr>
          <p:nvPr/>
        </p:nvSpPr>
        <p:spPr bwMode="auto">
          <a:xfrm>
            <a:off x="830507" y="1419279"/>
            <a:ext cx="2846014" cy="1224524"/>
          </a:xfrm>
          <a:prstGeom prst="rect">
            <a:avLst/>
          </a:prstGeom>
          <a:noFill/>
          <a:ln>
            <a:noFill/>
          </a:ln>
        </p:spPr>
        <p:txBody>
          <a:bodyPr wrap="square" lIns="91400" tIns="45699" rIns="91400" bIns="4569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3765">
              <a:lnSpc>
                <a:spcPct val="120000"/>
              </a:lnSpc>
              <a:defRPr/>
            </a:pPr>
            <a:r>
              <a:rPr lang="zh-CN" altLang="en-US" sz="3730" b="1" kern="0" dirty="0">
                <a:solidFill>
                  <a:schemeClr val="bg1">
                    <a:lumMod val="95000"/>
                  </a:schemeClr>
                </a:solidFill>
                <a:latin typeface="微软雅黑" panose="020B0503020204020204" pitchFamily="34" charset="-122"/>
                <a:ea typeface="微软雅黑" panose="020B0503020204020204" pitchFamily="34" charset="-122"/>
              </a:rPr>
              <a:t>目录</a:t>
            </a:r>
            <a:r>
              <a:rPr lang="zh-CN" altLang="en-US" sz="3200" b="1" kern="0" dirty="0">
                <a:solidFill>
                  <a:schemeClr val="bg1">
                    <a:lumMod val="95000"/>
                  </a:schemeClr>
                </a:solidFill>
                <a:latin typeface="微软雅黑" panose="020B0503020204020204" pitchFamily="34" charset="-122"/>
                <a:ea typeface="微软雅黑" panose="020B0503020204020204" pitchFamily="34" charset="-122"/>
              </a:rPr>
              <a:t> </a:t>
            </a:r>
            <a:endParaRPr lang="en-US" altLang="zh-CN" sz="3200" b="1" kern="0" dirty="0">
              <a:solidFill>
                <a:schemeClr val="bg1">
                  <a:lumMod val="95000"/>
                </a:schemeClr>
              </a:solidFill>
              <a:latin typeface="微软雅黑" panose="020B0503020204020204" pitchFamily="34" charset="-122"/>
              <a:ea typeface="微软雅黑" panose="020B0503020204020204" pitchFamily="34" charset="-122"/>
            </a:endParaRPr>
          </a:p>
          <a:p>
            <a:pPr algn="ctr" defTabSz="913765">
              <a:lnSpc>
                <a:spcPct val="120000"/>
              </a:lnSpc>
              <a:defRPr/>
            </a:pPr>
            <a:r>
              <a:rPr lang="en-US" altLang="zh-CN" sz="2400" kern="0" dirty="0">
                <a:solidFill>
                  <a:schemeClr val="bg1">
                    <a:lumMod val="95000"/>
                  </a:schemeClr>
                </a:solidFill>
                <a:latin typeface="微软雅黑" panose="020B0503020204020204" pitchFamily="34" charset="-122"/>
                <a:ea typeface="微软雅黑" panose="020B0503020204020204" pitchFamily="34" charset="-122"/>
              </a:rPr>
              <a:t>Contents</a:t>
            </a:r>
            <a:endParaRPr lang="en-US" altLang="ko-KR" sz="2400" kern="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7" name="任意多边形 36"/>
          <p:cNvSpPr/>
          <p:nvPr/>
        </p:nvSpPr>
        <p:spPr>
          <a:xfrm>
            <a:off x="-11134" y="4048123"/>
            <a:ext cx="12233163" cy="1271902"/>
          </a:xfrm>
          <a:custGeom>
            <a:avLst/>
            <a:gdLst>
              <a:gd name="connsiteX0" fmla="*/ 0 w 12721389"/>
              <a:gd name="connsiteY0" fmla="*/ 532365 h 1078137"/>
              <a:gd name="connsiteX1" fmla="*/ 3593431 w 12721389"/>
              <a:gd name="connsiteY1" fmla="*/ 51102 h 1078137"/>
              <a:gd name="connsiteX2" fmla="*/ 7908758 w 12721389"/>
              <a:gd name="connsiteY2" fmla="*/ 1077797 h 1078137"/>
              <a:gd name="connsiteX3" fmla="*/ 11774905 w 12721389"/>
              <a:gd name="connsiteY3" fmla="*/ 163397 h 1078137"/>
              <a:gd name="connsiteX4" fmla="*/ 12721389 w 12721389"/>
              <a:gd name="connsiteY4" fmla="*/ 35060 h 1078137"/>
              <a:gd name="connsiteX0-1" fmla="*/ 0 w 12721389"/>
              <a:gd name="connsiteY0-2" fmla="*/ 532365 h 1078137"/>
              <a:gd name="connsiteX1-3" fmla="*/ 3593431 w 12721389"/>
              <a:gd name="connsiteY1-4" fmla="*/ 51102 h 1078137"/>
              <a:gd name="connsiteX2-5" fmla="*/ 7908758 w 12721389"/>
              <a:gd name="connsiteY2-6" fmla="*/ 1077797 h 1078137"/>
              <a:gd name="connsiteX3-7" fmla="*/ 11774905 w 12721389"/>
              <a:gd name="connsiteY3-8" fmla="*/ 163397 h 1078137"/>
              <a:gd name="connsiteX4-9" fmla="*/ 12721389 w 12721389"/>
              <a:gd name="connsiteY4-10" fmla="*/ 35060 h 1078137"/>
              <a:gd name="connsiteX0-11" fmla="*/ 0 w 12721389"/>
              <a:gd name="connsiteY0-12" fmla="*/ 503854 h 1049626"/>
              <a:gd name="connsiteX1-13" fmla="*/ 3593431 w 12721389"/>
              <a:gd name="connsiteY1-14" fmla="*/ 22591 h 1049626"/>
              <a:gd name="connsiteX2-15" fmla="*/ 7908758 w 12721389"/>
              <a:gd name="connsiteY2-16" fmla="*/ 1049286 h 1049626"/>
              <a:gd name="connsiteX3-17" fmla="*/ 11774905 w 12721389"/>
              <a:gd name="connsiteY3-18" fmla="*/ 134886 h 1049626"/>
              <a:gd name="connsiteX4-19" fmla="*/ 12721389 w 12721389"/>
              <a:gd name="connsiteY4-20" fmla="*/ 6549 h 1049626"/>
              <a:gd name="connsiteX0-21" fmla="*/ 0 w 12368463"/>
              <a:gd name="connsiteY0-22" fmla="*/ 498433 h 1044197"/>
              <a:gd name="connsiteX1-23" fmla="*/ 3593431 w 12368463"/>
              <a:gd name="connsiteY1-24" fmla="*/ 17170 h 1044197"/>
              <a:gd name="connsiteX2-25" fmla="*/ 7908758 w 12368463"/>
              <a:gd name="connsiteY2-26" fmla="*/ 1043865 h 1044197"/>
              <a:gd name="connsiteX3-27" fmla="*/ 11774905 w 12368463"/>
              <a:gd name="connsiteY3-28" fmla="*/ 129465 h 1044197"/>
              <a:gd name="connsiteX4-29" fmla="*/ 12368463 w 12368463"/>
              <a:gd name="connsiteY4-30" fmla="*/ 113423 h 1044197"/>
              <a:gd name="connsiteX0-31" fmla="*/ 0 w 12368463"/>
              <a:gd name="connsiteY0-32" fmla="*/ 498433 h 1044197"/>
              <a:gd name="connsiteX1-33" fmla="*/ 3593431 w 12368463"/>
              <a:gd name="connsiteY1-34" fmla="*/ 17170 h 1044197"/>
              <a:gd name="connsiteX2-35" fmla="*/ 7908758 w 12368463"/>
              <a:gd name="connsiteY2-36" fmla="*/ 1043865 h 1044197"/>
              <a:gd name="connsiteX3-37" fmla="*/ 11774905 w 12368463"/>
              <a:gd name="connsiteY3-38" fmla="*/ 129465 h 1044197"/>
              <a:gd name="connsiteX4-39" fmla="*/ 12368463 w 12368463"/>
              <a:gd name="connsiteY4-40" fmla="*/ 113423 h 1044197"/>
              <a:gd name="connsiteX0-41" fmla="*/ 0 w 12368463"/>
              <a:gd name="connsiteY0-42" fmla="*/ 498433 h 1045860"/>
              <a:gd name="connsiteX1-43" fmla="*/ 3593431 w 12368463"/>
              <a:gd name="connsiteY1-44" fmla="*/ 17170 h 1045860"/>
              <a:gd name="connsiteX2-45" fmla="*/ 7908758 w 12368463"/>
              <a:gd name="connsiteY2-46" fmla="*/ 1043865 h 1045860"/>
              <a:gd name="connsiteX3-47" fmla="*/ 11357810 w 12368463"/>
              <a:gd name="connsiteY3-48" fmla="*/ 273844 h 1045860"/>
              <a:gd name="connsiteX4-49" fmla="*/ 12368463 w 12368463"/>
              <a:gd name="connsiteY4-50" fmla="*/ 113423 h 1045860"/>
              <a:gd name="connsiteX0-51" fmla="*/ 0 w 12368463"/>
              <a:gd name="connsiteY0-52" fmla="*/ 503294 h 1146765"/>
              <a:gd name="connsiteX1-53" fmla="*/ 3593431 w 12368463"/>
              <a:gd name="connsiteY1-54" fmla="*/ 22031 h 1146765"/>
              <a:gd name="connsiteX2-55" fmla="*/ 8855242 w 12368463"/>
              <a:gd name="connsiteY2-56" fmla="*/ 1144979 h 1146765"/>
              <a:gd name="connsiteX3-57" fmla="*/ 11357810 w 12368463"/>
              <a:gd name="connsiteY3-58" fmla="*/ 278705 h 1146765"/>
              <a:gd name="connsiteX4-59" fmla="*/ 12368463 w 12368463"/>
              <a:gd name="connsiteY4-60" fmla="*/ 118284 h 1146765"/>
              <a:gd name="connsiteX0-61" fmla="*/ 0 w 12368463"/>
              <a:gd name="connsiteY0-62" fmla="*/ 503294 h 1157827"/>
              <a:gd name="connsiteX1-63" fmla="*/ 3593431 w 12368463"/>
              <a:gd name="connsiteY1-64" fmla="*/ 22031 h 1157827"/>
              <a:gd name="connsiteX2-65" fmla="*/ 8855242 w 12368463"/>
              <a:gd name="connsiteY2-66" fmla="*/ 1144979 h 1157827"/>
              <a:gd name="connsiteX3-67" fmla="*/ 11357810 w 12368463"/>
              <a:gd name="connsiteY3-68" fmla="*/ 599547 h 1157827"/>
              <a:gd name="connsiteX4-69" fmla="*/ 12368463 w 12368463"/>
              <a:gd name="connsiteY4-70" fmla="*/ 118284 h 1157827"/>
              <a:gd name="connsiteX0-71" fmla="*/ 0 w 12368463"/>
              <a:gd name="connsiteY0-72" fmla="*/ 503294 h 1161527"/>
              <a:gd name="connsiteX1-73" fmla="*/ 3593431 w 12368463"/>
              <a:gd name="connsiteY1-74" fmla="*/ 22031 h 1161527"/>
              <a:gd name="connsiteX2-75" fmla="*/ 8855242 w 12368463"/>
              <a:gd name="connsiteY2-76" fmla="*/ 1144979 h 1161527"/>
              <a:gd name="connsiteX3-77" fmla="*/ 11357810 w 12368463"/>
              <a:gd name="connsiteY3-78" fmla="*/ 599547 h 1161527"/>
              <a:gd name="connsiteX4-79" fmla="*/ 12368463 w 12368463"/>
              <a:gd name="connsiteY4-80" fmla="*/ 118284 h 1161527"/>
              <a:gd name="connsiteX0-81" fmla="*/ 0 w 12609094"/>
              <a:gd name="connsiteY0-82" fmla="*/ 503294 h 1157530"/>
              <a:gd name="connsiteX1-83" fmla="*/ 3593431 w 12609094"/>
              <a:gd name="connsiteY1-84" fmla="*/ 22031 h 1157530"/>
              <a:gd name="connsiteX2-85" fmla="*/ 8855242 w 12609094"/>
              <a:gd name="connsiteY2-86" fmla="*/ 1144979 h 1157530"/>
              <a:gd name="connsiteX3-87" fmla="*/ 11357810 w 12609094"/>
              <a:gd name="connsiteY3-88" fmla="*/ 599547 h 1157530"/>
              <a:gd name="connsiteX4-89" fmla="*/ 12609094 w 12609094"/>
              <a:gd name="connsiteY4-90" fmla="*/ 198494 h 1157530"/>
              <a:gd name="connsiteX0-91" fmla="*/ 0 w 12609094"/>
              <a:gd name="connsiteY0-92" fmla="*/ 503294 h 1157530"/>
              <a:gd name="connsiteX1-93" fmla="*/ 3593431 w 12609094"/>
              <a:gd name="connsiteY1-94" fmla="*/ 22031 h 1157530"/>
              <a:gd name="connsiteX2-95" fmla="*/ 8855242 w 12609094"/>
              <a:gd name="connsiteY2-96" fmla="*/ 1144979 h 1157530"/>
              <a:gd name="connsiteX3-97" fmla="*/ 11357810 w 12609094"/>
              <a:gd name="connsiteY3-98" fmla="*/ 599547 h 1157530"/>
              <a:gd name="connsiteX4-99" fmla="*/ 12609094 w 12609094"/>
              <a:gd name="connsiteY4-100" fmla="*/ 198494 h 1157530"/>
              <a:gd name="connsiteX0-101" fmla="*/ 0 w 12609094"/>
              <a:gd name="connsiteY0-102" fmla="*/ 503294 h 1157530"/>
              <a:gd name="connsiteX1-103" fmla="*/ 3593431 w 12609094"/>
              <a:gd name="connsiteY1-104" fmla="*/ 22031 h 1157530"/>
              <a:gd name="connsiteX2-105" fmla="*/ 8678779 w 12609094"/>
              <a:gd name="connsiteY2-106" fmla="*/ 1144979 h 1157530"/>
              <a:gd name="connsiteX3-107" fmla="*/ 11357810 w 12609094"/>
              <a:gd name="connsiteY3-108" fmla="*/ 599547 h 1157530"/>
              <a:gd name="connsiteX4-109" fmla="*/ 12609094 w 12609094"/>
              <a:gd name="connsiteY4-110" fmla="*/ 198494 h 1157530"/>
              <a:gd name="connsiteX0-111" fmla="*/ 0 w 12609094"/>
              <a:gd name="connsiteY0-112" fmla="*/ 503294 h 1145790"/>
              <a:gd name="connsiteX1-113" fmla="*/ 3593431 w 12609094"/>
              <a:gd name="connsiteY1-114" fmla="*/ 22031 h 1145790"/>
              <a:gd name="connsiteX2-115" fmla="*/ 8678779 w 12609094"/>
              <a:gd name="connsiteY2-116" fmla="*/ 1144979 h 1145790"/>
              <a:gd name="connsiteX3-117" fmla="*/ 12609094 w 12609094"/>
              <a:gd name="connsiteY3-118" fmla="*/ 198494 h 1145790"/>
              <a:gd name="connsiteX0-119" fmla="*/ 0 w 12609094"/>
              <a:gd name="connsiteY0-120" fmla="*/ 458098 h 1100219"/>
              <a:gd name="connsiteX1-121" fmla="*/ 4010526 w 12609094"/>
              <a:gd name="connsiteY1-122" fmla="*/ 24961 h 1100219"/>
              <a:gd name="connsiteX2-123" fmla="*/ 8678779 w 12609094"/>
              <a:gd name="connsiteY2-124" fmla="*/ 1099783 h 1100219"/>
              <a:gd name="connsiteX3-125" fmla="*/ 12609094 w 12609094"/>
              <a:gd name="connsiteY3-126" fmla="*/ 153298 h 1100219"/>
              <a:gd name="connsiteX0-127" fmla="*/ 0 w 12609094"/>
              <a:gd name="connsiteY0-128" fmla="*/ 459006 h 1117160"/>
              <a:gd name="connsiteX1-129" fmla="*/ 4010526 w 12609094"/>
              <a:gd name="connsiteY1-130" fmla="*/ 25869 h 1117160"/>
              <a:gd name="connsiteX2-131" fmla="*/ 8999621 w 12609094"/>
              <a:gd name="connsiteY2-132" fmla="*/ 1116733 h 1117160"/>
              <a:gd name="connsiteX3-133" fmla="*/ 12609094 w 12609094"/>
              <a:gd name="connsiteY3-134" fmla="*/ 154206 h 1117160"/>
              <a:gd name="connsiteX0-135" fmla="*/ 0 w 12288251"/>
              <a:gd name="connsiteY0-136" fmla="*/ 459006 h 1118949"/>
              <a:gd name="connsiteX1-137" fmla="*/ 4010526 w 12288251"/>
              <a:gd name="connsiteY1-138" fmla="*/ 25869 h 1118949"/>
              <a:gd name="connsiteX2-139" fmla="*/ 8999621 w 12288251"/>
              <a:gd name="connsiteY2-140" fmla="*/ 1116733 h 1118949"/>
              <a:gd name="connsiteX3-141" fmla="*/ 12288251 w 12288251"/>
              <a:gd name="connsiteY3-142" fmla="*/ 298585 h 1118949"/>
              <a:gd name="connsiteX0-143" fmla="*/ 0 w 12288251"/>
              <a:gd name="connsiteY0-144" fmla="*/ 459006 h 1119678"/>
              <a:gd name="connsiteX1-145" fmla="*/ 4010526 w 12288251"/>
              <a:gd name="connsiteY1-146" fmla="*/ 25869 h 1119678"/>
              <a:gd name="connsiteX2-147" fmla="*/ 8999621 w 12288251"/>
              <a:gd name="connsiteY2-148" fmla="*/ 1116733 h 1119678"/>
              <a:gd name="connsiteX3-149" fmla="*/ 12288251 w 12288251"/>
              <a:gd name="connsiteY3-150" fmla="*/ 298585 h 1119678"/>
              <a:gd name="connsiteX0-151" fmla="*/ 0 w 12336378"/>
              <a:gd name="connsiteY0-152" fmla="*/ 459006 h 1119678"/>
              <a:gd name="connsiteX1-153" fmla="*/ 4010526 w 12336378"/>
              <a:gd name="connsiteY1-154" fmla="*/ 25869 h 1119678"/>
              <a:gd name="connsiteX2-155" fmla="*/ 8999621 w 12336378"/>
              <a:gd name="connsiteY2-156" fmla="*/ 1116733 h 1119678"/>
              <a:gd name="connsiteX3-157" fmla="*/ 12336378 w 12336378"/>
              <a:gd name="connsiteY3-158" fmla="*/ 298585 h 1119678"/>
              <a:gd name="connsiteX0-159" fmla="*/ 0 w 12336378"/>
              <a:gd name="connsiteY0-160" fmla="*/ 459006 h 1119864"/>
              <a:gd name="connsiteX1-161" fmla="*/ 4010526 w 12336378"/>
              <a:gd name="connsiteY1-162" fmla="*/ 25869 h 1119864"/>
              <a:gd name="connsiteX2-163" fmla="*/ 8999621 w 12336378"/>
              <a:gd name="connsiteY2-164" fmla="*/ 1116733 h 1119864"/>
              <a:gd name="connsiteX3-165" fmla="*/ 12336378 w 12336378"/>
              <a:gd name="connsiteY3-166" fmla="*/ 298585 h 1119864"/>
              <a:gd name="connsiteX0-167" fmla="*/ 0 w 12336378"/>
              <a:gd name="connsiteY0-168" fmla="*/ 459920 h 1136723"/>
              <a:gd name="connsiteX1-169" fmla="*/ 4010526 w 12336378"/>
              <a:gd name="connsiteY1-170" fmla="*/ 26783 h 1136723"/>
              <a:gd name="connsiteX2-171" fmla="*/ 9160042 w 12336378"/>
              <a:gd name="connsiteY2-172" fmla="*/ 1133689 h 1136723"/>
              <a:gd name="connsiteX3-173" fmla="*/ 12336378 w 12336378"/>
              <a:gd name="connsiteY3-174" fmla="*/ 299499 h 1136723"/>
              <a:gd name="connsiteX0-175" fmla="*/ 0 w 12336378"/>
              <a:gd name="connsiteY0-176" fmla="*/ 489883 h 1167372"/>
              <a:gd name="connsiteX1-177" fmla="*/ 3930315 w 12336378"/>
              <a:gd name="connsiteY1-178" fmla="*/ 24662 h 1167372"/>
              <a:gd name="connsiteX2-179" fmla="*/ 9160042 w 12336378"/>
              <a:gd name="connsiteY2-180" fmla="*/ 1163652 h 1167372"/>
              <a:gd name="connsiteX3-181" fmla="*/ 12336378 w 12336378"/>
              <a:gd name="connsiteY3-182" fmla="*/ 329462 h 1167372"/>
              <a:gd name="connsiteX0-183" fmla="*/ 0 w 12336378"/>
              <a:gd name="connsiteY0-184" fmla="*/ 489883 h 1167372"/>
              <a:gd name="connsiteX1-185" fmla="*/ 3930315 w 12336378"/>
              <a:gd name="connsiteY1-186" fmla="*/ 24662 h 1167372"/>
              <a:gd name="connsiteX2-187" fmla="*/ 9160042 w 12336378"/>
              <a:gd name="connsiteY2-188" fmla="*/ 1163652 h 1167372"/>
              <a:gd name="connsiteX3-189" fmla="*/ 12336378 w 12336378"/>
              <a:gd name="connsiteY3-190" fmla="*/ 329462 h 1167372"/>
              <a:gd name="connsiteX0-191" fmla="*/ 0 w 12336378"/>
              <a:gd name="connsiteY0-192" fmla="*/ 489883 h 1166384"/>
              <a:gd name="connsiteX1-193" fmla="*/ 3930315 w 12336378"/>
              <a:gd name="connsiteY1-194" fmla="*/ 24662 h 1166384"/>
              <a:gd name="connsiteX2-195" fmla="*/ 9160042 w 12336378"/>
              <a:gd name="connsiteY2-196" fmla="*/ 1163652 h 1166384"/>
              <a:gd name="connsiteX3-197" fmla="*/ 12336378 w 12336378"/>
              <a:gd name="connsiteY3-198" fmla="*/ 329462 h 1166384"/>
              <a:gd name="connsiteX0-199" fmla="*/ 0 w 12256167"/>
              <a:gd name="connsiteY0-200" fmla="*/ 489883 h 1168885"/>
              <a:gd name="connsiteX1-201" fmla="*/ 3930315 w 12256167"/>
              <a:gd name="connsiteY1-202" fmla="*/ 24662 h 1168885"/>
              <a:gd name="connsiteX2-203" fmla="*/ 9160042 w 12256167"/>
              <a:gd name="connsiteY2-204" fmla="*/ 1163652 h 1168885"/>
              <a:gd name="connsiteX3-205" fmla="*/ 12256167 w 12256167"/>
              <a:gd name="connsiteY3-206" fmla="*/ 425715 h 1168885"/>
              <a:gd name="connsiteX0-207" fmla="*/ 0 w 12240125"/>
              <a:gd name="connsiteY0-208" fmla="*/ 238646 h 1254532"/>
              <a:gd name="connsiteX1-209" fmla="*/ 3914273 w 12240125"/>
              <a:gd name="connsiteY1-210" fmla="*/ 110309 h 1254532"/>
              <a:gd name="connsiteX2-211" fmla="*/ 9144000 w 12240125"/>
              <a:gd name="connsiteY2-212" fmla="*/ 1249299 h 1254532"/>
              <a:gd name="connsiteX3-213" fmla="*/ 12240125 w 12240125"/>
              <a:gd name="connsiteY3-214" fmla="*/ 511362 h 1254532"/>
              <a:gd name="connsiteX0-215" fmla="*/ 0 w 12240125"/>
              <a:gd name="connsiteY0-216" fmla="*/ 259219 h 1275890"/>
              <a:gd name="connsiteX1-217" fmla="*/ 3978441 w 12240125"/>
              <a:gd name="connsiteY1-218" fmla="*/ 98798 h 1275890"/>
              <a:gd name="connsiteX2-219" fmla="*/ 9144000 w 12240125"/>
              <a:gd name="connsiteY2-220" fmla="*/ 1269872 h 1275890"/>
              <a:gd name="connsiteX3-221" fmla="*/ 12240125 w 12240125"/>
              <a:gd name="connsiteY3-222" fmla="*/ 531935 h 1275890"/>
              <a:gd name="connsiteX0-223" fmla="*/ 0 w 12240125"/>
              <a:gd name="connsiteY0-224" fmla="*/ 259219 h 1271902"/>
              <a:gd name="connsiteX1-225" fmla="*/ 3978441 w 12240125"/>
              <a:gd name="connsiteY1-226" fmla="*/ 98798 h 1271902"/>
              <a:gd name="connsiteX2-227" fmla="*/ 9144000 w 12240125"/>
              <a:gd name="connsiteY2-228" fmla="*/ 1269872 h 1271902"/>
              <a:gd name="connsiteX3-229" fmla="*/ 12240125 w 12240125"/>
              <a:gd name="connsiteY3-230" fmla="*/ 531935 h 1271902"/>
              <a:gd name="connsiteX0-231" fmla="*/ 0 w 12240125"/>
              <a:gd name="connsiteY0-232" fmla="*/ 259219 h 1271902"/>
              <a:gd name="connsiteX1-233" fmla="*/ 3978441 w 12240125"/>
              <a:gd name="connsiteY1-234" fmla="*/ 98798 h 1271902"/>
              <a:gd name="connsiteX2-235" fmla="*/ 8999621 w 12240125"/>
              <a:gd name="connsiteY2-236" fmla="*/ 1269872 h 1271902"/>
              <a:gd name="connsiteX3-237" fmla="*/ 12240125 w 12240125"/>
              <a:gd name="connsiteY3-238" fmla="*/ 531935 h 1271902"/>
            </a:gdLst>
            <a:ahLst/>
            <a:cxnLst>
              <a:cxn ang="0">
                <a:pos x="connsiteX0-1" y="connsiteY0-2"/>
              </a:cxn>
              <a:cxn ang="0">
                <a:pos x="connsiteX1-3" y="connsiteY1-4"/>
              </a:cxn>
              <a:cxn ang="0">
                <a:pos x="connsiteX2-5" y="connsiteY2-6"/>
              </a:cxn>
              <a:cxn ang="0">
                <a:pos x="connsiteX3-7" y="connsiteY3-8"/>
              </a:cxn>
            </a:cxnLst>
            <a:rect l="l" t="t" r="r" b="b"/>
            <a:pathLst>
              <a:path w="12240125" h="1271902">
                <a:moveTo>
                  <a:pt x="0" y="259219"/>
                </a:moveTo>
                <a:cubicBezTo>
                  <a:pt x="1137652" y="-26865"/>
                  <a:pt x="2478504" y="-69644"/>
                  <a:pt x="3978441" y="98798"/>
                </a:cubicBezTo>
                <a:cubicBezTo>
                  <a:pt x="5478378" y="267240"/>
                  <a:pt x="7606632" y="1229768"/>
                  <a:pt x="8999621" y="1269872"/>
                </a:cubicBezTo>
                <a:cubicBezTo>
                  <a:pt x="10392610" y="1309976"/>
                  <a:pt x="11902573" y="745162"/>
                  <a:pt x="12240125" y="531935"/>
                </a:cubicBezTo>
              </a:path>
            </a:pathLst>
          </a:custGeom>
          <a:noFill/>
          <a:ln w="28575">
            <a:solidFill>
              <a:srgbClr val="3F404B"/>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91400" tIns="45699" rIns="91400" bIns="45699" rtlCol="0" anchor="ctr"/>
          <a:lstStyle/>
          <a:p>
            <a:pPr algn="ctr"/>
            <a:endParaRPr lang="zh-CN" altLang="en-US" sz="2400"/>
          </a:p>
        </p:txBody>
      </p:sp>
      <p:sp>
        <p:nvSpPr>
          <p:cNvPr id="48" name="Oval 4"/>
          <p:cNvSpPr/>
          <p:nvPr/>
        </p:nvSpPr>
        <p:spPr>
          <a:xfrm>
            <a:off x="1121810" y="3887859"/>
            <a:ext cx="480730" cy="4831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lumMod val="95000"/>
                  </a:schemeClr>
                </a:solidFill>
              </a:rPr>
              <a:t>1</a:t>
            </a:r>
            <a:endParaRPr lang="en-US" sz="3200" dirty="0">
              <a:solidFill>
                <a:schemeClr val="bg1">
                  <a:lumMod val="95000"/>
                </a:schemeClr>
              </a:solidFill>
            </a:endParaRPr>
          </a:p>
        </p:txBody>
      </p:sp>
      <p:sp>
        <p:nvSpPr>
          <p:cNvPr id="53" name="Oval 4"/>
          <p:cNvSpPr/>
          <p:nvPr/>
        </p:nvSpPr>
        <p:spPr>
          <a:xfrm>
            <a:off x="3289276" y="3855581"/>
            <a:ext cx="480730" cy="4831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lumMod val="95000"/>
                  </a:schemeClr>
                </a:solidFill>
              </a:rPr>
              <a:t>2</a:t>
            </a:r>
            <a:endParaRPr lang="en-US" sz="3200" dirty="0">
              <a:solidFill>
                <a:schemeClr val="bg1">
                  <a:lumMod val="95000"/>
                </a:schemeClr>
              </a:solidFill>
            </a:endParaRPr>
          </a:p>
        </p:txBody>
      </p:sp>
      <p:sp>
        <p:nvSpPr>
          <p:cNvPr id="56" name="Oval 4"/>
          <p:cNvSpPr/>
          <p:nvPr/>
        </p:nvSpPr>
        <p:spPr>
          <a:xfrm>
            <a:off x="5788642" y="4425297"/>
            <a:ext cx="480730" cy="4831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lumMod val="95000"/>
                  </a:schemeClr>
                </a:solidFill>
              </a:rPr>
              <a:t>3</a:t>
            </a:r>
            <a:endParaRPr lang="en-US" sz="3200" dirty="0">
              <a:solidFill>
                <a:schemeClr val="bg1">
                  <a:lumMod val="95000"/>
                </a:schemeClr>
              </a:solidFill>
            </a:endParaRPr>
          </a:p>
        </p:txBody>
      </p:sp>
      <p:sp>
        <p:nvSpPr>
          <p:cNvPr id="59" name="Oval 4"/>
          <p:cNvSpPr/>
          <p:nvPr/>
        </p:nvSpPr>
        <p:spPr>
          <a:xfrm>
            <a:off x="8131615" y="5012996"/>
            <a:ext cx="480730" cy="4831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lumMod val="95000"/>
                  </a:schemeClr>
                </a:solidFill>
              </a:rPr>
              <a:t>4</a:t>
            </a:r>
            <a:endParaRPr lang="en-US" sz="3200" dirty="0">
              <a:solidFill>
                <a:schemeClr val="bg1">
                  <a:lumMod val="95000"/>
                </a:schemeClr>
              </a:solidFill>
            </a:endParaRPr>
          </a:p>
        </p:txBody>
      </p:sp>
      <p:sp>
        <p:nvSpPr>
          <p:cNvPr id="61" name="矩形 60"/>
          <p:cNvSpPr/>
          <p:nvPr/>
        </p:nvSpPr>
        <p:spPr>
          <a:xfrm>
            <a:off x="731305" y="4509024"/>
            <a:ext cx="1400810" cy="779145"/>
          </a:xfrm>
          <a:prstGeom prst="rect">
            <a:avLst/>
          </a:prstGeom>
        </p:spPr>
        <p:txBody>
          <a:bodyPr wrap="none" lIns="91400" tIns="45699" rIns="91400" bIns="45699">
            <a:spAutoFit/>
          </a:bodyPr>
          <a:lstStyle/>
          <a:p>
            <a:pPr algn="ctr">
              <a:lnSpc>
                <a:spcPct val="130000"/>
              </a:lnSpc>
              <a:defRPr/>
            </a:pPr>
            <a:r>
              <a:rPr lang="en-US" altLang="zh-CN" sz="16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PART 01</a:t>
            </a:r>
            <a:endParaRPr lang="en-US" altLang="zh-CN" sz="16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lvl="0" defTabSz="914400">
              <a:defRPr/>
            </a:pPr>
            <a:r>
              <a:rPr lang="zh-CN" altLang="en-US" sz="2400" b="1" dirty="0">
                <a:solidFill>
                  <a:schemeClr val="accent1"/>
                </a:solidFill>
                <a:latin typeface="微软雅黑" panose="020B0503020204020204" pitchFamily="34" charset="-122"/>
                <a:ea typeface="微软雅黑" panose="020B0503020204020204" pitchFamily="34" charset="-122"/>
              </a:rPr>
              <a:t>引言部分</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sp>
        <p:nvSpPr>
          <p:cNvPr id="62" name="矩形 61"/>
          <p:cNvSpPr/>
          <p:nvPr/>
        </p:nvSpPr>
        <p:spPr>
          <a:xfrm>
            <a:off x="2292322" y="4509229"/>
            <a:ext cx="2620010" cy="779145"/>
          </a:xfrm>
          <a:prstGeom prst="rect">
            <a:avLst/>
          </a:prstGeom>
        </p:spPr>
        <p:txBody>
          <a:bodyPr wrap="none" lIns="91400" tIns="45699" rIns="91400" bIns="45699">
            <a:spAutoFit/>
          </a:bodyPr>
          <a:lstStyle/>
          <a:p>
            <a:pPr algn="ctr">
              <a:lnSpc>
                <a:spcPct val="130000"/>
              </a:lnSpc>
              <a:defRPr/>
            </a:pPr>
            <a:r>
              <a:rPr lang="en-US" altLang="zh-CN" sz="16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PART 02</a:t>
            </a:r>
            <a:endParaRPr lang="en-US" altLang="zh-CN" sz="16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lvl="0" defTabSz="914400">
              <a:defRPr/>
            </a:pPr>
            <a:r>
              <a:rPr lang="zh-CN" altLang="en-US" sz="2400" b="1" dirty="0">
                <a:solidFill>
                  <a:schemeClr val="accent1"/>
                </a:solidFill>
                <a:latin typeface="微软雅黑" panose="020B0503020204020204" pitchFamily="34" charset="-122"/>
                <a:ea typeface="微软雅黑" panose="020B0503020204020204" pitchFamily="34" charset="-122"/>
              </a:rPr>
              <a:t>总体设计报告</a:t>
            </a:r>
            <a:r>
              <a:rPr lang="zh-CN" altLang="en-US" sz="2400" b="1" dirty="0">
                <a:solidFill>
                  <a:schemeClr val="accent1"/>
                </a:solidFill>
                <a:latin typeface="微软雅黑" panose="020B0503020204020204" pitchFamily="34" charset="-122"/>
                <a:ea typeface="微软雅黑" panose="020B0503020204020204" pitchFamily="34" charset="-122"/>
              </a:rPr>
              <a:t>简述</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sp>
        <p:nvSpPr>
          <p:cNvPr id="63" name="矩形 62"/>
          <p:cNvSpPr/>
          <p:nvPr/>
        </p:nvSpPr>
        <p:spPr>
          <a:xfrm>
            <a:off x="4786091" y="3388704"/>
            <a:ext cx="2620010" cy="779145"/>
          </a:xfrm>
          <a:prstGeom prst="rect">
            <a:avLst/>
          </a:prstGeom>
        </p:spPr>
        <p:txBody>
          <a:bodyPr wrap="none" lIns="91400" tIns="45699" rIns="91400" bIns="45699">
            <a:spAutoFit/>
          </a:bodyPr>
          <a:lstStyle/>
          <a:p>
            <a:pPr algn="ctr">
              <a:lnSpc>
                <a:spcPct val="130000"/>
              </a:lnSpc>
              <a:defRPr/>
            </a:pPr>
            <a:r>
              <a:rPr lang="en-US" altLang="zh-CN" sz="16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PART 03</a:t>
            </a:r>
            <a:endParaRPr lang="en-US" altLang="zh-CN" sz="16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lvl="0" defTabSz="914400">
              <a:defRPr/>
            </a:pPr>
            <a:r>
              <a:rPr lang="zh-CN" altLang="en-US" sz="2400" b="1" dirty="0">
                <a:solidFill>
                  <a:schemeClr val="accent1"/>
                </a:solidFill>
                <a:latin typeface="微软雅黑" panose="020B0503020204020204" pitchFamily="34" charset="-122"/>
                <a:ea typeface="微软雅黑" panose="020B0503020204020204" pitchFamily="34" charset="-122"/>
              </a:rPr>
              <a:t>详细设计报告简述</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sp>
        <p:nvSpPr>
          <p:cNvPr id="64" name="矩形 63"/>
          <p:cNvSpPr/>
          <p:nvPr/>
        </p:nvSpPr>
        <p:spPr>
          <a:xfrm>
            <a:off x="7669288" y="4048374"/>
            <a:ext cx="1400810" cy="779145"/>
          </a:xfrm>
          <a:prstGeom prst="rect">
            <a:avLst/>
          </a:prstGeom>
        </p:spPr>
        <p:txBody>
          <a:bodyPr wrap="none" lIns="91400" tIns="45699" rIns="91400" bIns="45699">
            <a:spAutoFit/>
          </a:bodyPr>
          <a:lstStyle/>
          <a:p>
            <a:pPr algn="ctr">
              <a:lnSpc>
                <a:spcPct val="130000"/>
              </a:lnSpc>
              <a:defRPr/>
            </a:pPr>
            <a:r>
              <a:rPr lang="en-US" altLang="zh-CN" sz="16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PART 04</a:t>
            </a:r>
            <a:endParaRPr lang="en-US" altLang="zh-CN" sz="16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lvl="0" defTabSz="914400">
              <a:defRPr/>
            </a:pPr>
            <a:r>
              <a:rPr lang="zh-CN" altLang="en-US" sz="2400" b="1" dirty="0">
                <a:solidFill>
                  <a:schemeClr val="accent1"/>
                </a:solidFill>
                <a:latin typeface="微软雅黑" panose="020B0503020204020204" pitchFamily="34" charset="-122"/>
                <a:ea typeface="微软雅黑" panose="020B0503020204020204" pitchFamily="34" charset="-122"/>
              </a:rPr>
              <a:t>小组分工</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sp>
        <p:nvSpPr>
          <p:cNvPr id="71" name="TextBox 70"/>
          <p:cNvSpPr txBox="1"/>
          <p:nvPr/>
        </p:nvSpPr>
        <p:spPr>
          <a:xfrm>
            <a:off x="15669497" y="8397551"/>
            <a:ext cx="1107915" cy="461494"/>
          </a:xfrm>
          <a:prstGeom prst="rect">
            <a:avLst/>
          </a:prstGeom>
          <a:noFill/>
        </p:spPr>
        <p:txBody>
          <a:bodyPr wrap="none" lIns="91400" tIns="45699" rIns="91400" bIns="45699" rtlCol="0">
            <a:spAutoFit/>
          </a:bodyPr>
          <a:lstStyle/>
          <a:p>
            <a:r>
              <a:rPr lang="zh-CN" altLang="en-US" sz="2400" dirty="0"/>
              <a:t>延时符</a:t>
            </a:r>
            <a:endParaRPr lang="zh-CN" altLang="en-US" sz="2400" dirty="0"/>
          </a:p>
        </p:txBody>
      </p:sp>
      <p:sp>
        <p:nvSpPr>
          <p:cNvPr id="2" name="Oval 4"/>
          <p:cNvSpPr/>
          <p:nvPr/>
        </p:nvSpPr>
        <p:spPr>
          <a:xfrm>
            <a:off x="10300140" y="4945686"/>
            <a:ext cx="480730" cy="4831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dirty="0">
                <a:solidFill>
                  <a:schemeClr val="bg1">
                    <a:lumMod val="95000"/>
                  </a:schemeClr>
                </a:solidFill>
              </a:rPr>
              <a:t>5</a:t>
            </a:r>
            <a:endParaRPr lang="en-US" sz="3200" dirty="0">
              <a:solidFill>
                <a:schemeClr val="bg1">
                  <a:lumMod val="95000"/>
                </a:schemeClr>
              </a:solidFill>
            </a:endParaRPr>
          </a:p>
        </p:txBody>
      </p:sp>
      <p:sp>
        <p:nvSpPr>
          <p:cNvPr id="3" name="矩形 2"/>
          <p:cNvSpPr/>
          <p:nvPr/>
        </p:nvSpPr>
        <p:spPr>
          <a:xfrm>
            <a:off x="9837813" y="3981064"/>
            <a:ext cx="1400810" cy="779145"/>
          </a:xfrm>
          <a:prstGeom prst="rect">
            <a:avLst/>
          </a:prstGeom>
        </p:spPr>
        <p:txBody>
          <a:bodyPr wrap="none" lIns="91400" tIns="45699" rIns="91400" bIns="45699">
            <a:spAutoFit/>
          </a:bodyPr>
          <a:p>
            <a:pPr algn="ctr">
              <a:lnSpc>
                <a:spcPct val="130000"/>
              </a:lnSpc>
              <a:defRPr/>
            </a:pPr>
            <a:r>
              <a:rPr lang="en-US" altLang="zh-CN" sz="16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PART 05</a:t>
            </a:r>
            <a:endParaRPr lang="en-US" altLang="zh-CN" sz="16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lvl="0" defTabSz="914400">
              <a:defRPr/>
            </a:pPr>
            <a:r>
              <a:rPr lang="zh-CN" altLang="en-US" sz="2400" b="1" dirty="0">
                <a:solidFill>
                  <a:schemeClr val="accent1"/>
                </a:solidFill>
                <a:latin typeface="微软雅黑" panose="020B0503020204020204" pitchFamily="34" charset="-122"/>
                <a:ea typeface="微软雅黑" panose="020B0503020204020204" pitchFamily="34" charset="-122"/>
              </a:rPr>
              <a:t>参考文献</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1+#ppt_w/2"/>
                                          </p:val>
                                        </p:tav>
                                        <p:tav tm="100000">
                                          <p:val>
                                            <p:strVal val="#ppt_x"/>
                                          </p:val>
                                        </p:tav>
                                      </p:tavLst>
                                    </p:anim>
                                    <p:anim calcmode="lin" valueType="num">
                                      <p:cBhvr additive="base">
                                        <p:cTn id="8" dur="500" fill="hold"/>
                                        <p:tgtEl>
                                          <p:spTgt spid="3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25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par>
                          <p:cTn id="13" fill="hold">
                            <p:stCondLst>
                              <p:cond delay="1250"/>
                            </p:stCondLst>
                            <p:childTnLst>
                              <p:par>
                                <p:cTn id="14" presetID="22" presetClass="entr" presetSubtype="8" fill="hold" grpId="0" nodeType="after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wipe(left)">
                                      <p:cBhvr>
                                        <p:cTn id="16" dur="10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6" fill="hold" grpId="0" nodeType="clickEffect">
                                  <p:stCondLst>
                                    <p:cond delay="0"/>
                                  </p:stCondLst>
                                  <p:childTnLst>
                                    <p:set>
                                      <p:cBhvr>
                                        <p:cTn id="20" dur="1" fill="hold">
                                          <p:stCondLst>
                                            <p:cond delay="0"/>
                                          </p:stCondLst>
                                        </p:cTn>
                                        <p:tgtEl>
                                          <p:spTgt spid="48"/>
                                        </p:tgtEl>
                                        <p:attrNameLst>
                                          <p:attrName>style.visibility</p:attrName>
                                        </p:attrNameLst>
                                      </p:cBhvr>
                                      <p:to>
                                        <p:strVal val="visible"/>
                                      </p:to>
                                    </p:set>
                                    <p:anim calcmode="lin" valueType="num">
                                      <p:cBhvr additive="base">
                                        <p:cTn id="21" dur="500" fill="hold"/>
                                        <p:tgtEl>
                                          <p:spTgt spid="48"/>
                                        </p:tgtEl>
                                        <p:attrNameLst>
                                          <p:attrName>ppt_x</p:attrName>
                                        </p:attrNameLst>
                                      </p:cBhvr>
                                      <p:tavLst>
                                        <p:tav tm="0">
                                          <p:val>
                                            <p:strVal val="1+#ppt_w/2"/>
                                          </p:val>
                                        </p:tav>
                                        <p:tav tm="100000">
                                          <p:val>
                                            <p:strVal val="#ppt_x"/>
                                          </p:val>
                                        </p:tav>
                                      </p:tavLst>
                                    </p:anim>
                                    <p:anim calcmode="lin" valueType="num">
                                      <p:cBhvr additive="base">
                                        <p:cTn id="22" dur="500" fill="hold"/>
                                        <p:tgtEl>
                                          <p:spTgt spid="48"/>
                                        </p:tgtEl>
                                        <p:attrNameLst>
                                          <p:attrName>ppt_y</p:attrName>
                                        </p:attrNameLst>
                                      </p:cBhvr>
                                      <p:tavLst>
                                        <p:tav tm="0">
                                          <p:val>
                                            <p:strVal val="1+#ppt_h/2"/>
                                          </p:val>
                                        </p:tav>
                                        <p:tav tm="100000">
                                          <p:val>
                                            <p:strVal val="#ppt_y"/>
                                          </p:val>
                                        </p:tav>
                                      </p:tavLst>
                                    </p:anim>
                                  </p:childTnLst>
                                </p:cTn>
                              </p:par>
                              <p:par>
                                <p:cTn id="23" presetID="2" presetClass="entr" presetSubtype="6"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anim calcmode="lin" valueType="num">
                                      <p:cBhvr additive="base">
                                        <p:cTn id="25" dur="500" fill="hold"/>
                                        <p:tgtEl>
                                          <p:spTgt spid="53"/>
                                        </p:tgtEl>
                                        <p:attrNameLst>
                                          <p:attrName>ppt_x</p:attrName>
                                        </p:attrNameLst>
                                      </p:cBhvr>
                                      <p:tavLst>
                                        <p:tav tm="0">
                                          <p:val>
                                            <p:strVal val="1+#ppt_w/2"/>
                                          </p:val>
                                        </p:tav>
                                        <p:tav tm="100000">
                                          <p:val>
                                            <p:strVal val="#ppt_x"/>
                                          </p:val>
                                        </p:tav>
                                      </p:tavLst>
                                    </p:anim>
                                    <p:anim calcmode="lin" valueType="num">
                                      <p:cBhvr additive="base">
                                        <p:cTn id="26" dur="500" fill="hold"/>
                                        <p:tgtEl>
                                          <p:spTgt spid="53"/>
                                        </p:tgtEl>
                                        <p:attrNameLst>
                                          <p:attrName>ppt_y</p:attrName>
                                        </p:attrNameLst>
                                      </p:cBhvr>
                                      <p:tavLst>
                                        <p:tav tm="0">
                                          <p:val>
                                            <p:strVal val="1+#ppt_h/2"/>
                                          </p:val>
                                        </p:tav>
                                        <p:tav tm="100000">
                                          <p:val>
                                            <p:strVal val="#ppt_y"/>
                                          </p:val>
                                        </p:tav>
                                      </p:tavLst>
                                    </p:anim>
                                  </p:childTnLst>
                                </p:cTn>
                              </p:par>
                              <p:par>
                                <p:cTn id="27" presetID="2" presetClass="entr" presetSubtype="6"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anim calcmode="lin" valueType="num">
                                      <p:cBhvr additive="base">
                                        <p:cTn id="29" dur="500" fill="hold"/>
                                        <p:tgtEl>
                                          <p:spTgt spid="56"/>
                                        </p:tgtEl>
                                        <p:attrNameLst>
                                          <p:attrName>ppt_x</p:attrName>
                                        </p:attrNameLst>
                                      </p:cBhvr>
                                      <p:tavLst>
                                        <p:tav tm="0">
                                          <p:val>
                                            <p:strVal val="1+#ppt_w/2"/>
                                          </p:val>
                                        </p:tav>
                                        <p:tav tm="100000">
                                          <p:val>
                                            <p:strVal val="#ppt_x"/>
                                          </p:val>
                                        </p:tav>
                                      </p:tavLst>
                                    </p:anim>
                                    <p:anim calcmode="lin" valueType="num">
                                      <p:cBhvr additive="base">
                                        <p:cTn id="30" dur="500" fill="hold"/>
                                        <p:tgtEl>
                                          <p:spTgt spid="56"/>
                                        </p:tgtEl>
                                        <p:attrNameLst>
                                          <p:attrName>ppt_y</p:attrName>
                                        </p:attrNameLst>
                                      </p:cBhvr>
                                      <p:tavLst>
                                        <p:tav tm="0">
                                          <p:val>
                                            <p:strVal val="1+#ppt_h/2"/>
                                          </p:val>
                                        </p:tav>
                                        <p:tav tm="100000">
                                          <p:val>
                                            <p:strVal val="#ppt_y"/>
                                          </p:val>
                                        </p:tav>
                                      </p:tavLst>
                                    </p:anim>
                                  </p:childTnLst>
                                </p:cTn>
                              </p:par>
                              <p:par>
                                <p:cTn id="31" presetID="2" presetClass="entr" presetSubtype="6" fill="hold" grpId="0" nodeType="withEffect">
                                  <p:stCondLst>
                                    <p:cond delay="0"/>
                                  </p:stCondLst>
                                  <p:childTnLst>
                                    <p:set>
                                      <p:cBhvr>
                                        <p:cTn id="32" dur="1" fill="hold">
                                          <p:stCondLst>
                                            <p:cond delay="0"/>
                                          </p:stCondLst>
                                        </p:cTn>
                                        <p:tgtEl>
                                          <p:spTgt spid="59"/>
                                        </p:tgtEl>
                                        <p:attrNameLst>
                                          <p:attrName>style.visibility</p:attrName>
                                        </p:attrNameLst>
                                      </p:cBhvr>
                                      <p:to>
                                        <p:strVal val="visible"/>
                                      </p:to>
                                    </p:set>
                                    <p:anim calcmode="lin" valueType="num">
                                      <p:cBhvr additive="base">
                                        <p:cTn id="33" dur="500" fill="hold"/>
                                        <p:tgtEl>
                                          <p:spTgt spid="59"/>
                                        </p:tgtEl>
                                        <p:attrNameLst>
                                          <p:attrName>ppt_x</p:attrName>
                                        </p:attrNameLst>
                                      </p:cBhvr>
                                      <p:tavLst>
                                        <p:tav tm="0">
                                          <p:val>
                                            <p:strVal val="1+#ppt_w/2"/>
                                          </p:val>
                                        </p:tav>
                                        <p:tav tm="100000">
                                          <p:val>
                                            <p:strVal val="#ppt_x"/>
                                          </p:val>
                                        </p:tav>
                                      </p:tavLst>
                                    </p:anim>
                                    <p:anim calcmode="lin" valueType="num">
                                      <p:cBhvr additive="base">
                                        <p:cTn id="34" dur="500" fill="hold"/>
                                        <p:tgtEl>
                                          <p:spTgt spid="59"/>
                                        </p:tgtEl>
                                        <p:attrNameLst>
                                          <p:attrName>ppt_y</p:attrName>
                                        </p:attrNameLst>
                                      </p:cBhvr>
                                      <p:tavLst>
                                        <p:tav tm="0">
                                          <p:val>
                                            <p:strVal val="1+#ppt_h/2"/>
                                          </p:val>
                                        </p:tav>
                                        <p:tav tm="100000">
                                          <p:val>
                                            <p:strVal val="#ppt_y"/>
                                          </p:val>
                                        </p:tav>
                                      </p:tavLst>
                                    </p:anim>
                                  </p:childTnLst>
                                </p:cTn>
                              </p:par>
                              <p:par>
                                <p:cTn id="35" presetID="2" presetClass="entr" presetSubtype="6"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1+#ppt_w/2"/>
                                          </p:val>
                                        </p:tav>
                                        <p:tav tm="100000">
                                          <p:val>
                                            <p:strVal val="#ppt_x"/>
                                          </p:val>
                                        </p:tav>
                                      </p:tavLst>
                                    </p:anim>
                                    <p:anim calcmode="lin" valueType="num">
                                      <p:cBhvr additive="base">
                                        <p:cTn id="38" dur="500" fill="hold"/>
                                        <p:tgtEl>
                                          <p:spTgt spid="2"/>
                                        </p:tgtEl>
                                        <p:attrNameLst>
                                          <p:attrName>ppt_y</p:attrName>
                                        </p:attrNameLst>
                                      </p:cBhvr>
                                      <p:tavLst>
                                        <p:tav tm="0">
                                          <p:val>
                                            <p:strVal val="1+#ppt_h/2"/>
                                          </p:val>
                                        </p:tav>
                                        <p:tav tm="100000">
                                          <p:val>
                                            <p:strVal val="#ppt_y"/>
                                          </p:val>
                                        </p:tav>
                                      </p:tavLst>
                                    </p:anim>
                                  </p:childTnLst>
                                </p:cTn>
                              </p:par>
                              <p:par>
                                <p:cTn id="39" presetID="53" presetClass="entr" presetSubtype="16" fill="hold" grpId="0" nodeType="withEffect">
                                  <p:stCondLst>
                                    <p:cond delay="1000"/>
                                  </p:stCondLst>
                                  <p:childTnLst>
                                    <p:set>
                                      <p:cBhvr>
                                        <p:cTn id="40" dur="1" fill="hold">
                                          <p:stCondLst>
                                            <p:cond delay="0"/>
                                          </p:stCondLst>
                                        </p:cTn>
                                        <p:tgtEl>
                                          <p:spTgt spid="61"/>
                                        </p:tgtEl>
                                        <p:attrNameLst>
                                          <p:attrName>style.visibility</p:attrName>
                                        </p:attrNameLst>
                                      </p:cBhvr>
                                      <p:to>
                                        <p:strVal val="visible"/>
                                      </p:to>
                                    </p:set>
                                    <p:anim calcmode="lin" valueType="num">
                                      <p:cBhvr>
                                        <p:cTn id="41" dur="500" fill="hold"/>
                                        <p:tgtEl>
                                          <p:spTgt spid="61"/>
                                        </p:tgtEl>
                                        <p:attrNameLst>
                                          <p:attrName>ppt_w</p:attrName>
                                        </p:attrNameLst>
                                      </p:cBhvr>
                                      <p:tavLst>
                                        <p:tav tm="0">
                                          <p:val>
                                            <p:fltVal val="0"/>
                                          </p:val>
                                        </p:tav>
                                        <p:tav tm="100000">
                                          <p:val>
                                            <p:strVal val="#ppt_w"/>
                                          </p:val>
                                        </p:tav>
                                      </p:tavLst>
                                    </p:anim>
                                    <p:anim calcmode="lin" valueType="num">
                                      <p:cBhvr>
                                        <p:cTn id="42" dur="500" fill="hold"/>
                                        <p:tgtEl>
                                          <p:spTgt spid="61"/>
                                        </p:tgtEl>
                                        <p:attrNameLst>
                                          <p:attrName>ppt_h</p:attrName>
                                        </p:attrNameLst>
                                      </p:cBhvr>
                                      <p:tavLst>
                                        <p:tav tm="0">
                                          <p:val>
                                            <p:fltVal val="0"/>
                                          </p:val>
                                        </p:tav>
                                        <p:tav tm="100000">
                                          <p:val>
                                            <p:strVal val="#ppt_h"/>
                                          </p:val>
                                        </p:tav>
                                      </p:tavLst>
                                    </p:anim>
                                    <p:animEffect transition="in" filter="fade">
                                      <p:cBhvr>
                                        <p:cTn id="43" dur="500"/>
                                        <p:tgtEl>
                                          <p:spTgt spid="61"/>
                                        </p:tgtEl>
                                      </p:cBhvr>
                                    </p:animEffect>
                                  </p:childTnLst>
                                </p:cTn>
                              </p:par>
                              <p:par>
                                <p:cTn id="44" presetID="53" presetClass="entr" presetSubtype="16" fill="hold" grpId="0" nodeType="withEffect">
                                  <p:stCondLst>
                                    <p:cond delay="1000"/>
                                  </p:stCondLst>
                                  <p:childTnLst>
                                    <p:set>
                                      <p:cBhvr>
                                        <p:cTn id="45" dur="1" fill="hold">
                                          <p:stCondLst>
                                            <p:cond delay="0"/>
                                          </p:stCondLst>
                                        </p:cTn>
                                        <p:tgtEl>
                                          <p:spTgt spid="62"/>
                                        </p:tgtEl>
                                        <p:attrNameLst>
                                          <p:attrName>style.visibility</p:attrName>
                                        </p:attrNameLst>
                                      </p:cBhvr>
                                      <p:to>
                                        <p:strVal val="visible"/>
                                      </p:to>
                                    </p:set>
                                    <p:anim calcmode="lin" valueType="num">
                                      <p:cBhvr>
                                        <p:cTn id="46" dur="500" fill="hold"/>
                                        <p:tgtEl>
                                          <p:spTgt spid="62"/>
                                        </p:tgtEl>
                                        <p:attrNameLst>
                                          <p:attrName>ppt_w</p:attrName>
                                        </p:attrNameLst>
                                      </p:cBhvr>
                                      <p:tavLst>
                                        <p:tav tm="0">
                                          <p:val>
                                            <p:fltVal val="0"/>
                                          </p:val>
                                        </p:tav>
                                        <p:tav tm="100000">
                                          <p:val>
                                            <p:strVal val="#ppt_w"/>
                                          </p:val>
                                        </p:tav>
                                      </p:tavLst>
                                    </p:anim>
                                    <p:anim calcmode="lin" valueType="num">
                                      <p:cBhvr>
                                        <p:cTn id="47" dur="500" fill="hold"/>
                                        <p:tgtEl>
                                          <p:spTgt spid="62"/>
                                        </p:tgtEl>
                                        <p:attrNameLst>
                                          <p:attrName>ppt_h</p:attrName>
                                        </p:attrNameLst>
                                      </p:cBhvr>
                                      <p:tavLst>
                                        <p:tav tm="0">
                                          <p:val>
                                            <p:fltVal val="0"/>
                                          </p:val>
                                        </p:tav>
                                        <p:tav tm="100000">
                                          <p:val>
                                            <p:strVal val="#ppt_h"/>
                                          </p:val>
                                        </p:tav>
                                      </p:tavLst>
                                    </p:anim>
                                    <p:animEffect transition="in" filter="fade">
                                      <p:cBhvr>
                                        <p:cTn id="48" dur="500"/>
                                        <p:tgtEl>
                                          <p:spTgt spid="62"/>
                                        </p:tgtEl>
                                      </p:cBhvr>
                                    </p:animEffect>
                                  </p:childTnLst>
                                </p:cTn>
                              </p:par>
                              <p:par>
                                <p:cTn id="49" presetID="53" presetClass="entr" presetSubtype="16" fill="hold" grpId="0" nodeType="withEffect">
                                  <p:stCondLst>
                                    <p:cond delay="1000"/>
                                  </p:stCondLst>
                                  <p:childTnLst>
                                    <p:set>
                                      <p:cBhvr>
                                        <p:cTn id="50" dur="1" fill="hold">
                                          <p:stCondLst>
                                            <p:cond delay="0"/>
                                          </p:stCondLst>
                                        </p:cTn>
                                        <p:tgtEl>
                                          <p:spTgt spid="63"/>
                                        </p:tgtEl>
                                        <p:attrNameLst>
                                          <p:attrName>style.visibility</p:attrName>
                                        </p:attrNameLst>
                                      </p:cBhvr>
                                      <p:to>
                                        <p:strVal val="visible"/>
                                      </p:to>
                                    </p:set>
                                    <p:anim calcmode="lin" valueType="num">
                                      <p:cBhvr>
                                        <p:cTn id="51" dur="500" fill="hold"/>
                                        <p:tgtEl>
                                          <p:spTgt spid="63"/>
                                        </p:tgtEl>
                                        <p:attrNameLst>
                                          <p:attrName>ppt_w</p:attrName>
                                        </p:attrNameLst>
                                      </p:cBhvr>
                                      <p:tavLst>
                                        <p:tav tm="0">
                                          <p:val>
                                            <p:fltVal val="0"/>
                                          </p:val>
                                        </p:tav>
                                        <p:tav tm="100000">
                                          <p:val>
                                            <p:strVal val="#ppt_w"/>
                                          </p:val>
                                        </p:tav>
                                      </p:tavLst>
                                    </p:anim>
                                    <p:anim calcmode="lin" valueType="num">
                                      <p:cBhvr>
                                        <p:cTn id="52" dur="500" fill="hold"/>
                                        <p:tgtEl>
                                          <p:spTgt spid="63"/>
                                        </p:tgtEl>
                                        <p:attrNameLst>
                                          <p:attrName>ppt_h</p:attrName>
                                        </p:attrNameLst>
                                      </p:cBhvr>
                                      <p:tavLst>
                                        <p:tav tm="0">
                                          <p:val>
                                            <p:fltVal val="0"/>
                                          </p:val>
                                        </p:tav>
                                        <p:tav tm="100000">
                                          <p:val>
                                            <p:strVal val="#ppt_h"/>
                                          </p:val>
                                        </p:tav>
                                      </p:tavLst>
                                    </p:anim>
                                    <p:animEffect transition="in" filter="fade">
                                      <p:cBhvr>
                                        <p:cTn id="53" dur="500"/>
                                        <p:tgtEl>
                                          <p:spTgt spid="63"/>
                                        </p:tgtEl>
                                      </p:cBhvr>
                                    </p:animEffect>
                                  </p:childTnLst>
                                </p:cTn>
                              </p:par>
                              <p:par>
                                <p:cTn id="54" presetID="53" presetClass="entr" presetSubtype="16" fill="hold" grpId="0" nodeType="withEffect">
                                  <p:stCondLst>
                                    <p:cond delay="1000"/>
                                  </p:stCondLst>
                                  <p:childTnLst>
                                    <p:set>
                                      <p:cBhvr>
                                        <p:cTn id="55" dur="1" fill="hold">
                                          <p:stCondLst>
                                            <p:cond delay="0"/>
                                          </p:stCondLst>
                                        </p:cTn>
                                        <p:tgtEl>
                                          <p:spTgt spid="64"/>
                                        </p:tgtEl>
                                        <p:attrNameLst>
                                          <p:attrName>style.visibility</p:attrName>
                                        </p:attrNameLst>
                                      </p:cBhvr>
                                      <p:to>
                                        <p:strVal val="visible"/>
                                      </p:to>
                                    </p:set>
                                    <p:anim calcmode="lin" valueType="num">
                                      <p:cBhvr>
                                        <p:cTn id="56" dur="500" fill="hold"/>
                                        <p:tgtEl>
                                          <p:spTgt spid="64"/>
                                        </p:tgtEl>
                                        <p:attrNameLst>
                                          <p:attrName>ppt_w</p:attrName>
                                        </p:attrNameLst>
                                      </p:cBhvr>
                                      <p:tavLst>
                                        <p:tav tm="0">
                                          <p:val>
                                            <p:fltVal val="0"/>
                                          </p:val>
                                        </p:tav>
                                        <p:tav tm="100000">
                                          <p:val>
                                            <p:strVal val="#ppt_w"/>
                                          </p:val>
                                        </p:tav>
                                      </p:tavLst>
                                    </p:anim>
                                    <p:anim calcmode="lin" valueType="num">
                                      <p:cBhvr>
                                        <p:cTn id="57" dur="500" fill="hold"/>
                                        <p:tgtEl>
                                          <p:spTgt spid="64"/>
                                        </p:tgtEl>
                                        <p:attrNameLst>
                                          <p:attrName>ppt_h</p:attrName>
                                        </p:attrNameLst>
                                      </p:cBhvr>
                                      <p:tavLst>
                                        <p:tav tm="0">
                                          <p:val>
                                            <p:fltVal val="0"/>
                                          </p:val>
                                        </p:tav>
                                        <p:tav tm="100000">
                                          <p:val>
                                            <p:strVal val="#ppt_h"/>
                                          </p:val>
                                        </p:tav>
                                      </p:tavLst>
                                    </p:anim>
                                    <p:animEffect transition="in" filter="fade">
                                      <p:cBhvr>
                                        <p:cTn id="58" dur="500"/>
                                        <p:tgtEl>
                                          <p:spTgt spid="64"/>
                                        </p:tgtEl>
                                      </p:cBhvr>
                                    </p:animEffect>
                                  </p:childTnLst>
                                </p:cTn>
                              </p:par>
                              <p:par>
                                <p:cTn id="59" presetID="53" presetClass="entr" presetSubtype="16" fill="hold" grpId="0" nodeType="withEffect">
                                  <p:stCondLst>
                                    <p:cond delay="1000"/>
                                  </p:stCondLst>
                                  <p:childTnLst>
                                    <p:set>
                                      <p:cBhvr>
                                        <p:cTn id="60" dur="1" fill="hold">
                                          <p:stCondLst>
                                            <p:cond delay="0"/>
                                          </p:stCondLst>
                                        </p:cTn>
                                        <p:tgtEl>
                                          <p:spTgt spid="3"/>
                                        </p:tgtEl>
                                        <p:attrNameLst>
                                          <p:attrName>style.visibility</p:attrName>
                                        </p:attrNameLst>
                                      </p:cBhvr>
                                      <p:to>
                                        <p:strVal val="visible"/>
                                      </p:to>
                                    </p:set>
                                    <p:anim calcmode="lin" valueType="num">
                                      <p:cBhvr>
                                        <p:cTn id="61" dur="500" fill="hold"/>
                                        <p:tgtEl>
                                          <p:spTgt spid="3"/>
                                        </p:tgtEl>
                                        <p:attrNameLst>
                                          <p:attrName>ppt_w</p:attrName>
                                        </p:attrNameLst>
                                      </p:cBhvr>
                                      <p:tavLst>
                                        <p:tav tm="0">
                                          <p:val>
                                            <p:fltVal val="0"/>
                                          </p:val>
                                        </p:tav>
                                        <p:tav tm="100000">
                                          <p:val>
                                            <p:strVal val="#ppt_w"/>
                                          </p:val>
                                        </p:tav>
                                      </p:tavLst>
                                    </p:anim>
                                    <p:anim calcmode="lin" valueType="num">
                                      <p:cBhvr>
                                        <p:cTn id="62" dur="500" fill="hold"/>
                                        <p:tgtEl>
                                          <p:spTgt spid="3"/>
                                        </p:tgtEl>
                                        <p:attrNameLst>
                                          <p:attrName>ppt_h</p:attrName>
                                        </p:attrNameLst>
                                      </p:cBhvr>
                                      <p:tavLst>
                                        <p:tav tm="0">
                                          <p:val>
                                            <p:fltVal val="0"/>
                                          </p:val>
                                        </p:tav>
                                        <p:tav tm="100000">
                                          <p:val>
                                            <p:strVal val="#ppt_h"/>
                                          </p:val>
                                        </p:tav>
                                      </p:tavLst>
                                    </p:anim>
                                    <p:animEffect transition="in" filter="fade">
                                      <p:cBhvr>
                                        <p:cTn id="63" dur="500"/>
                                        <p:tgtEl>
                                          <p:spTgt spid="3"/>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71"/>
                                        </p:tgtEl>
                                        <p:attrNameLst>
                                          <p:attrName>style.visibility</p:attrName>
                                        </p:attrNameLst>
                                      </p:cBhvr>
                                      <p:to>
                                        <p:strVal val="visible"/>
                                      </p:to>
                                    </p:set>
                                    <p:animEffect transition="in" filter="fade">
                                      <p:cBhvr>
                                        <p:cTn id="67" dur="125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p:bldP spid="37" grpId="0" bldLvl="0" animBg="1"/>
      <p:bldP spid="48" grpId="0" bldLvl="0" animBg="1"/>
      <p:bldP spid="53" grpId="0" bldLvl="0" animBg="1"/>
      <p:bldP spid="56" grpId="0" bldLvl="0" animBg="1"/>
      <p:bldP spid="59" grpId="0" bldLvl="0" animBg="1"/>
      <p:bldP spid="61" grpId="0"/>
      <p:bldP spid="62" grpId="0"/>
      <p:bldP spid="63" grpId="0"/>
      <p:bldP spid="64" grpId="0"/>
      <p:bldP spid="71" grpId="0"/>
      <p:bldP spid="2" grpId="0" bldLvl="0" animBg="1"/>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运行设计决策</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3" name="矩形 2"/>
          <p:cNvSpPr/>
          <p:nvPr/>
        </p:nvSpPr>
        <p:spPr>
          <a:xfrm>
            <a:off x="1385570" y="1513205"/>
            <a:ext cx="3301365" cy="459105"/>
          </a:xfrm>
          <a:prstGeom prst="rect">
            <a:avLst/>
          </a:prstGeom>
        </p:spPr>
        <p:txBody>
          <a:bodyPr wrap="square" lIns="91400" tIns="45699" rIns="91400" bIns="45699">
            <a:spAutoFit/>
          </a:bodyPr>
          <a:p>
            <a:pPr lvl="0" defTabSz="914400">
              <a:defRPr/>
            </a:pPr>
            <a:r>
              <a:rPr lang="zh-CN" sz="2400" kern="0" dirty="0">
                <a:solidFill>
                  <a:schemeClr val="accent1"/>
                </a:solidFill>
                <a:latin typeface="微软雅黑" panose="020B0503020204020204" pitchFamily="34" charset="-122"/>
                <a:ea typeface="微软雅黑" panose="020B0503020204020204" pitchFamily="34" charset="-122"/>
                <a:sym typeface="+mn-ea"/>
              </a:rPr>
              <a:t>管理员功能模块组合</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sp>
        <p:nvSpPr>
          <p:cNvPr id="156" name="文本框 155"/>
          <p:cNvSpPr txBox="1"/>
          <p:nvPr/>
        </p:nvSpPr>
        <p:spPr>
          <a:xfrm>
            <a:off x="1101725" y="3455670"/>
            <a:ext cx="3647440" cy="460375"/>
          </a:xfrm>
          <a:prstGeom prst="rect">
            <a:avLst/>
          </a:prstGeom>
          <a:noFill/>
          <a:ln w="9525">
            <a:noFill/>
          </a:ln>
        </p:spPr>
        <p:txBody>
          <a:bodyPr wrap="square">
            <a:spAutoFit/>
            <a:scene3d>
              <a:camera prst="orthographicFront"/>
              <a:lightRig rig="threePt" dir="t"/>
            </a:scene3d>
          </a:bodyPr>
          <a:p>
            <a:pPr indent="0"/>
            <a:r>
              <a:rPr lang="zh-CN" sz="2400" kern="0" dirty="0">
                <a:solidFill>
                  <a:schemeClr val="accent1"/>
                </a:solidFill>
                <a:latin typeface="微软雅黑" panose="020B0503020204020204" pitchFamily="34" charset="-122"/>
                <a:ea typeface="微软雅黑" panose="020B0503020204020204" pitchFamily="34" charset="-122"/>
                <a:sym typeface="+mn-ea"/>
              </a:rPr>
              <a:t>管理员</a:t>
            </a:r>
            <a:r>
              <a:rPr lang="zh-CN" sz="2400" b="0" kern="0" dirty="0">
                <a:solidFill>
                  <a:schemeClr val="accent1"/>
                </a:solidFill>
                <a:latin typeface="微软雅黑" panose="020B0503020204020204" pitchFamily="34" charset="-122"/>
                <a:ea typeface="微软雅黑" panose="020B0503020204020204" pitchFamily="34" charset="-122"/>
              </a:rPr>
              <a:t>功能模块运行控制</a:t>
            </a:r>
            <a:endParaRPr lang="zh-CN" sz="2400" b="0" kern="0" dirty="0">
              <a:solidFill>
                <a:schemeClr val="accent1"/>
              </a:solidFill>
              <a:latin typeface="微软雅黑" panose="020B0503020204020204" pitchFamily="34" charset="-122"/>
              <a:ea typeface="微软雅黑" panose="020B0503020204020204" pitchFamily="34" charset="-122"/>
            </a:endParaRPr>
          </a:p>
        </p:txBody>
      </p:sp>
      <p:sp>
        <p:nvSpPr>
          <p:cNvPr id="5" name="矩形 4"/>
          <p:cNvSpPr/>
          <p:nvPr/>
        </p:nvSpPr>
        <p:spPr>
          <a:xfrm>
            <a:off x="1038860" y="5143500"/>
            <a:ext cx="3873500" cy="459105"/>
          </a:xfrm>
          <a:prstGeom prst="rect">
            <a:avLst/>
          </a:prstGeom>
        </p:spPr>
        <p:txBody>
          <a:bodyPr wrap="square" lIns="91400" tIns="45699" rIns="91400" bIns="45699">
            <a:spAutoFit/>
          </a:bodyPr>
          <a:p>
            <a:pPr lvl="0" defTabSz="914400">
              <a:defRPr/>
            </a:pPr>
            <a:r>
              <a:rPr lang="zh-CN" sz="2400" kern="0" dirty="0">
                <a:solidFill>
                  <a:schemeClr val="accent1"/>
                </a:solidFill>
                <a:latin typeface="微软雅黑" panose="020B0503020204020204" pitchFamily="34" charset="-122"/>
                <a:ea typeface="微软雅黑" panose="020B0503020204020204" pitchFamily="34" charset="-122"/>
                <a:sym typeface="+mn-ea"/>
              </a:rPr>
              <a:t>管理员</a:t>
            </a:r>
            <a:r>
              <a:rPr lang="zh-CN" sz="2400" kern="0" dirty="0">
                <a:solidFill>
                  <a:schemeClr val="accent1"/>
                </a:solidFill>
                <a:latin typeface="微软雅黑" panose="020B0503020204020204" pitchFamily="34" charset="-122"/>
                <a:ea typeface="微软雅黑" panose="020B0503020204020204" pitchFamily="34" charset="-122"/>
                <a:sym typeface="+mn-ea"/>
              </a:rPr>
              <a:t>功能模块响应时间</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aphicFrame>
        <p:nvGraphicFramePr>
          <p:cNvPr id="9" name="表格 8"/>
          <p:cNvGraphicFramePr/>
          <p:nvPr>
            <p:custDataLst>
              <p:tags r:id="rId1"/>
            </p:custDataLst>
          </p:nvPr>
        </p:nvGraphicFramePr>
        <p:xfrm>
          <a:off x="4912043" y="427990"/>
          <a:ext cx="4569142" cy="2190115"/>
        </p:xfrm>
        <a:graphic>
          <a:graphicData uri="http://schemas.openxmlformats.org/drawingml/2006/table">
            <a:tbl>
              <a:tblPr firstRow="1" bandRow="1">
                <a:tableStyleId>{C4B1156A-380E-4F78-BDF5-A606A8083BF9}</a:tableStyleId>
              </a:tblPr>
              <a:tblGrid>
                <a:gridCol w="1059180"/>
                <a:gridCol w="3509962"/>
              </a:tblGrid>
              <a:tr h="182880">
                <a:tc>
                  <a:txBody>
                    <a:bodyPr/>
                    <a:p>
                      <a:pPr indent="0" algn="ctr">
                        <a:buNone/>
                      </a:pPr>
                      <a:r>
                        <a:rPr lang="en-US" sz="1200"/>
                        <a:t>功能模块</a:t>
                      </a:r>
                      <a:endParaRPr lang="en-US" altLang="en-US" sz="1200"/>
                    </a:p>
                  </a:txBody>
                  <a:tcPr marL="68580" marR="68580" marT="0" marB="0" vert="horz" anchor="t" anchorCtr="0"/>
                </a:tc>
                <a:tc>
                  <a:txBody>
                    <a:bodyPr/>
                    <a:p>
                      <a:pPr indent="0" algn="ctr">
                        <a:buNone/>
                      </a:pPr>
                      <a:r>
                        <a:rPr lang="en-US" sz="1200"/>
                        <a:t>主要功能</a:t>
                      </a:r>
                      <a:endParaRPr lang="en-US" altLang="en-US" sz="1200"/>
                    </a:p>
                  </a:txBody>
                  <a:tcPr marL="68580" marR="68580" marT="0" marB="0" vert="horz" anchor="t" anchorCtr="0"/>
                </a:tc>
              </a:tr>
              <a:tr h="419100">
                <a:tc>
                  <a:txBody>
                    <a:bodyPr/>
                    <a:p>
                      <a:pPr indent="0" algn="ctr">
                        <a:buNone/>
                      </a:pPr>
                      <a:r>
                        <a:rPr lang="en-US" sz="1200"/>
                        <a:t>登录</a:t>
                      </a:r>
                      <a:endParaRPr lang="en-US" altLang="en-US" sz="1200"/>
                    </a:p>
                  </a:txBody>
                  <a:tcPr marL="68580" marR="68580" marT="0" marB="0" vert="horz" anchor="t" anchorCtr="0"/>
                </a:tc>
                <a:tc>
                  <a:txBody>
                    <a:bodyPr/>
                    <a:p>
                      <a:pPr indent="0" algn="ctr">
                        <a:buNone/>
                      </a:pPr>
                      <a:r>
                        <a:rPr lang="en-US" sz="1200"/>
                        <a:t>输入账号密码进行登录</a:t>
                      </a:r>
                      <a:endParaRPr lang="en-US" altLang="en-US" sz="1200"/>
                    </a:p>
                  </a:txBody>
                  <a:tcPr marL="68580" marR="68580" marT="0" marB="0" vert="horz" anchor="t" anchorCtr="0"/>
                </a:tc>
              </a:tr>
              <a:tr h="419100">
                <a:tc>
                  <a:txBody>
                    <a:bodyPr/>
                    <a:p>
                      <a:pPr indent="0" algn="ctr">
                        <a:buNone/>
                      </a:pPr>
                      <a:r>
                        <a:rPr lang="en-US" sz="1200"/>
                        <a:t>审核活动</a:t>
                      </a:r>
                      <a:endParaRPr lang="en-US" altLang="en-US" sz="1200"/>
                    </a:p>
                  </a:txBody>
                  <a:tcPr marL="68580" marR="68580" marT="0" marB="0" vert="horz" anchor="t" anchorCtr="0"/>
                </a:tc>
                <a:tc>
                  <a:txBody>
                    <a:bodyPr/>
                    <a:p>
                      <a:pPr indent="0" algn="ctr">
                        <a:buNone/>
                      </a:pPr>
                      <a:r>
                        <a:rPr lang="en-US" sz="1200"/>
                        <a:t>进入审核界面审核城友会中待审核的活动</a:t>
                      </a:r>
                      <a:endParaRPr lang="en-US" altLang="en-US" sz="1200"/>
                    </a:p>
                  </a:txBody>
                  <a:tcPr marL="68580" marR="68580" marT="0" marB="0" vert="horz" anchor="t" anchorCtr="0"/>
                </a:tc>
              </a:tr>
              <a:tr h="419100">
                <a:tc>
                  <a:txBody>
                    <a:bodyPr/>
                    <a:p>
                      <a:pPr indent="0" algn="ctr">
                        <a:buNone/>
                      </a:pPr>
                      <a:r>
                        <a:rPr lang="en-US" sz="1200"/>
                        <a:t>审核帖子</a:t>
                      </a:r>
                      <a:endParaRPr lang="en-US" altLang="en-US" sz="1200"/>
                    </a:p>
                  </a:txBody>
                  <a:tcPr marL="68580" marR="68580" marT="0" marB="0" vert="horz" anchor="t" anchorCtr="0"/>
                </a:tc>
                <a:tc>
                  <a:txBody>
                    <a:bodyPr/>
                    <a:p>
                      <a:pPr indent="0" algn="ctr">
                        <a:buNone/>
                      </a:pPr>
                      <a:r>
                        <a:rPr lang="en-US" sz="1200"/>
                        <a:t>在论坛中审核帖子是否具有违规信息</a:t>
                      </a:r>
                      <a:endParaRPr lang="en-US" altLang="en-US" sz="1200"/>
                    </a:p>
                  </a:txBody>
                  <a:tcPr marL="68580" marR="68580" marT="0" marB="0" vert="horz" anchor="t" anchorCtr="0"/>
                </a:tc>
              </a:tr>
              <a:tr h="419100">
                <a:tc>
                  <a:txBody>
                    <a:bodyPr/>
                    <a:p>
                      <a:pPr indent="0" algn="ctr">
                        <a:buNone/>
                      </a:pPr>
                      <a:r>
                        <a:rPr lang="en-US" sz="1200"/>
                        <a:t>审核动植物科普信息</a:t>
                      </a:r>
                      <a:endParaRPr lang="en-US" altLang="en-US" sz="1200"/>
                    </a:p>
                  </a:txBody>
                  <a:tcPr marL="68580" marR="68580" marT="0" marB="0" vert="horz" anchor="t" anchorCtr="0"/>
                </a:tc>
                <a:tc>
                  <a:txBody>
                    <a:bodyPr/>
                    <a:p>
                      <a:pPr indent="0" algn="ctr">
                        <a:buNone/>
                      </a:pPr>
                      <a:r>
                        <a:rPr lang="en-US" sz="1200"/>
                        <a:t>审核动植物科普界面中的信息是否有误</a:t>
                      </a:r>
                      <a:endParaRPr lang="en-US" altLang="en-US" sz="1200"/>
                    </a:p>
                  </a:txBody>
                  <a:tcPr marL="68580" marR="68580" marT="0" marB="0" vert="horz" anchor="t" anchorCtr="0"/>
                </a:tc>
              </a:tr>
              <a:tr h="330835">
                <a:tc>
                  <a:txBody>
                    <a:bodyPr/>
                    <a:p>
                      <a:pPr indent="0" algn="ctr">
                        <a:buNone/>
                      </a:pPr>
                      <a:r>
                        <a:rPr lang="en-US" sz="1200"/>
                        <a:t>封禁</a:t>
                      </a:r>
                      <a:endParaRPr lang="en-US" altLang="en-US" sz="1200"/>
                    </a:p>
                  </a:txBody>
                  <a:tcPr marL="68580" marR="68580" marT="0" marB="0" vert="horz" anchor="t" anchorCtr="0"/>
                </a:tc>
                <a:tc>
                  <a:txBody>
                    <a:bodyPr/>
                    <a:p>
                      <a:pPr indent="0" algn="ctr">
                        <a:buNone/>
                      </a:pPr>
                      <a:r>
                        <a:rPr lang="en-US" sz="1200"/>
                        <a:t>封禁违规用户</a:t>
                      </a:r>
                      <a:endParaRPr lang="en-US" altLang="en-US" sz="1200"/>
                    </a:p>
                  </a:txBody>
                  <a:tcPr marL="68580" marR="68580" marT="0" marB="0" vert="horz" anchor="t" anchorCtr="0"/>
                </a:tc>
              </a:tr>
            </a:tbl>
          </a:graphicData>
        </a:graphic>
      </p:graphicFrame>
      <p:graphicFrame>
        <p:nvGraphicFramePr>
          <p:cNvPr id="10" name="表格 9"/>
          <p:cNvGraphicFramePr/>
          <p:nvPr>
            <p:custDataLst>
              <p:tags r:id="rId2"/>
            </p:custDataLst>
          </p:nvPr>
        </p:nvGraphicFramePr>
        <p:xfrm>
          <a:off x="4912043" y="2776855"/>
          <a:ext cx="4568825" cy="1676400"/>
        </p:xfrm>
        <a:graphic>
          <a:graphicData uri="http://schemas.openxmlformats.org/drawingml/2006/table">
            <a:tbl>
              <a:tblPr firstRow="1" bandRow="1">
                <a:tableStyleId>{8A107856-5554-42FB-B03E-39F5DBC370BA}</a:tableStyleId>
              </a:tblPr>
              <a:tblGrid>
                <a:gridCol w="1058863"/>
                <a:gridCol w="3509962"/>
              </a:tblGrid>
              <a:tr h="0">
                <a:tc>
                  <a:txBody>
                    <a:bodyPr/>
                    <a:p>
                      <a:pPr indent="0" algn="ctr">
                        <a:buNone/>
                      </a:pPr>
                      <a:r>
                        <a:rPr lang="en-US" sz="1000"/>
                        <a:t>功能模块</a:t>
                      </a:r>
                      <a:endParaRPr lang="en-US" altLang="en-US" sz="1000"/>
                    </a:p>
                  </a:txBody>
                  <a:tcPr marL="68580" marR="68580" marT="0" marB="0" vert="horz" anchor="t" anchorCtr="0"/>
                </a:tc>
                <a:tc>
                  <a:txBody>
                    <a:bodyPr/>
                    <a:p>
                      <a:pPr indent="0" algn="ctr">
                        <a:buNone/>
                      </a:pPr>
                      <a:r>
                        <a:rPr lang="en-US" sz="1000"/>
                        <a:t>控制方法</a:t>
                      </a:r>
                      <a:endParaRPr lang="en-US" altLang="en-US" sz="1000"/>
                    </a:p>
                  </a:txBody>
                  <a:tcPr marL="68580" marR="68580" marT="0" marB="0" vert="horz" anchor="t" anchorCtr="0"/>
                </a:tc>
              </a:tr>
              <a:tr h="419100">
                <a:tc>
                  <a:txBody>
                    <a:bodyPr/>
                    <a:p>
                      <a:pPr indent="0" algn="ctr">
                        <a:buNone/>
                      </a:pPr>
                      <a:r>
                        <a:rPr lang="en-US" sz="1000"/>
                        <a:t>登录</a:t>
                      </a:r>
                      <a:endParaRPr lang="en-US" altLang="en-US" sz="1000"/>
                    </a:p>
                  </a:txBody>
                  <a:tcPr marL="68580" marR="68580" marT="0" marB="0" vert="horz" anchor="t" anchorCtr="0"/>
                </a:tc>
                <a:tc>
                  <a:txBody>
                    <a:bodyPr/>
                    <a:p>
                      <a:pPr indent="0" algn="ctr">
                        <a:buNone/>
                      </a:pPr>
                      <a:r>
                        <a:rPr lang="en-US" sz="1000"/>
                        <a:t>验证管理员账号以及密码，系统核对后才能进行登录</a:t>
                      </a:r>
                      <a:endParaRPr lang="en-US" altLang="en-US" sz="1000"/>
                    </a:p>
                  </a:txBody>
                  <a:tcPr marL="68580" marR="68580" marT="0" marB="0" vert="horz" anchor="t" anchorCtr="0"/>
                </a:tc>
              </a:tr>
              <a:tr h="419100">
                <a:tc>
                  <a:txBody>
                    <a:bodyPr/>
                    <a:p>
                      <a:pPr indent="0" algn="ctr">
                        <a:buNone/>
                      </a:pPr>
                      <a:r>
                        <a:rPr lang="en-US" sz="1200"/>
                        <a:t>审核活动</a:t>
                      </a:r>
                      <a:endParaRPr lang="en-US" altLang="en-US" sz="1200"/>
                    </a:p>
                  </a:txBody>
                  <a:tcPr marL="68580" marR="68580" marT="0" marB="0" vert="horz" anchor="t" anchorCtr="0"/>
                </a:tc>
                <a:tc>
                  <a:txBody>
                    <a:bodyPr/>
                    <a:p>
                      <a:pPr indent="0" algn="ctr">
                        <a:buNone/>
                      </a:pPr>
                      <a:r>
                        <a:rPr lang="en-US" sz="1200"/>
                        <a:t>验证管理员身份是否正确</a:t>
                      </a:r>
                      <a:endParaRPr lang="en-US" altLang="en-US" sz="1200"/>
                    </a:p>
                  </a:txBody>
                  <a:tcPr marL="68580" marR="68580" marT="0" marB="0" vert="horz" anchor="t" anchorCtr="0"/>
                </a:tc>
              </a:tr>
              <a:tr h="419100">
                <a:tc>
                  <a:txBody>
                    <a:bodyPr/>
                    <a:p>
                      <a:pPr indent="0" algn="ctr">
                        <a:buNone/>
                      </a:pPr>
                      <a:r>
                        <a:rPr lang="en-US" sz="1200"/>
                        <a:t>审核帖子</a:t>
                      </a:r>
                      <a:endParaRPr lang="en-US" altLang="en-US" sz="1200"/>
                    </a:p>
                  </a:txBody>
                  <a:tcPr marL="68580" marR="68580" marT="0" marB="0" vert="horz" anchor="t" anchorCtr="0"/>
                </a:tc>
                <a:tc>
                  <a:txBody>
                    <a:bodyPr/>
                    <a:p>
                      <a:pPr indent="0" algn="ctr">
                        <a:buNone/>
                      </a:pPr>
                      <a:r>
                        <a:rPr lang="en-US" sz="1200"/>
                        <a:t>验证管理员身份是否正确</a:t>
                      </a:r>
                      <a:endParaRPr lang="en-US" altLang="en-US" sz="1200"/>
                    </a:p>
                  </a:txBody>
                  <a:tcPr marL="68580" marR="68580" marT="0" marB="0" vert="horz" anchor="t" anchorCtr="0"/>
                </a:tc>
              </a:tr>
              <a:tr h="419100">
                <a:tc>
                  <a:txBody>
                    <a:bodyPr/>
                    <a:p>
                      <a:pPr indent="0" algn="ctr">
                        <a:buNone/>
                      </a:pPr>
                      <a:r>
                        <a:rPr lang="en-US" sz="1200"/>
                        <a:t>审核动植物科普信息</a:t>
                      </a:r>
                      <a:endParaRPr lang="en-US" altLang="en-US" sz="1200"/>
                    </a:p>
                  </a:txBody>
                  <a:tcPr marL="68580" marR="68580" marT="0" marB="0" vert="horz" anchor="t" anchorCtr="0"/>
                </a:tc>
                <a:tc>
                  <a:txBody>
                    <a:bodyPr/>
                    <a:p>
                      <a:pPr indent="0" algn="ctr">
                        <a:buNone/>
                      </a:pPr>
                      <a:r>
                        <a:rPr lang="en-US" sz="1200"/>
                        <a:t>验证管理员身份是否正确</a:t>
                      </a:r>
                      <a:endParaRPr lang="en-US" altLang="en-US" sz="1200"/>
                    </a:p>
                  </a:txBody>
                  <a:tcPr marL="68580" marR="68580" marT="0" marB="0" vert="horz" anchor="t" anchorCtr="0"/>
                </a:tc>
              </a:tr>
            </a:tbl>
          </a:graphicData>
        </a:graphic>
      </p:graphicFrame>
      <p:graphicFrame>
        <p:nvGraphicFramePr>
          <p:cNvPr id="11" name="表格 10"/>
          <p:cNvGraphicFramePr/>
          <p:nvPr>
            <p:custDataLst>
              <p:tags r:id="rId3"/>
            </p:custDataLst>
          </p:nvPr>
        </p:nvGraphicFramePr>
        <p:xfrm>
          <a:off x="4912043" y="4764405"/>
          <a:ext cx="4568825" cy="1676400"/>
        </p:xfrm>
        <a:graphic>
          <a:graphicData uri="http://schemas.openxmlformats.org/drawingml/2006/table">
            <a:tbl>
              <a:tblPr firstRow="1" bandRow="1">
                <a:tableStyleId>{16D9F66E-5EB9-4882-86FB-DCBF35E3C3E4}</a:tableStyleId>
              </a:tblPr>
              <a:tblGrid>
                <a:gridCol w="1058863"/>
                <a:gridCol w="3509962"/>
              </a:tblGrid>
              <a:tr h="0">
                <a:tc>
                  <a:txBody>
                    <a:bodyPr/>
                    <a:p>
                      <a:pPr indent="0" algn="ctr">
                        <a:buNone/>
                      </a:pPr>
                      <a:r>
                        <a:rPr lang="en-US" sz="1000"/>
                        <a:t>功能模块</a:t>
                      </a:r>
                      <a:endParaRPr lang="en-US" altLang="en-US" sz="1000"/>
                    </a:p>
                  </a:txBody>
                  <a:tcPr marL="68580" marR="68580" marT="0" marB="0" vert="horz" anchor="t" anchorCtr="0"/>
                </a:tc>
                <a:tc>
                  <a:txBody>
                    <a:bodyPr/>
                    <a:p>
                      <a:pPr indent="0" algn="ctr">
                        <a:buNone/>
                      </a:pPr>
                      <a:r>
                        <a:rPr lang="en-US" sz="1000"/>
                        <a:t>运行时间描述</a:t>
                      </a:r>
                      <a:endParaRPr lang="en-US" altLang="en-US" sz="1000"/>
                    </a:p>
                  </a:txBody>
                  <a:tcPr marL="68580" marR="68580" marT="0" marB="0" vert="horz" anchor="t" anchorCtr="0"/>
                </a:tc>
              </a:tr>
              <a:tr h="419100">
                <a:tc>
                  <a:txBody>
                    <a:bodyPr/>
                    <a:p>
                      <a:pPr indent="0" algn="ctr">
                        <a:buNone/>
                      </a:pPr>
                      <a:r>
                        <a:rPr lang="en-US" sz="1000"/>
                        <a:t>登录</a:t>
                      </a:r>
                      <a:endParaRPr lang="en-US" altLang="en-US" sz="1000"/>
                    </a:p>
                  </a:txBody>
                  <a:tcPr marL="68580" marR="68580" marT="0" marB="0" vert="horz" anchor="t" anchorCtr="0"/>
                </a:tc>
                <a:tc>
                  <a:txBody>
                    <a:bodyPr/>
                    <a:p>
                      <a:pPr indent="0" algn="ctr">
                        <a:buNone/>
                      </a:pPr>
                      <a:r>
                        <a:rPr lang="en-US" sz="1200"/>
                        <a:t>成功注册响应时间不超过2s；用户名已存在错误提示响应时间不超过3s</a:t>
                      </a:r>
                      <a:endParaRPr lang="en-US" altLang="en-US" sz="1200"/>
                    </a:p>
                  </a:txBody>
                  <a:tcPr marL="68580" marR="68580" marT="0" marB="0" vert="horz" anchor="t" anchorCtr="0"/>
                </a:tc>
              </a:tr>
              <a:tr h="419100">
                <a:tc>
                  <a:txBody>
                    <a:bodyPr/>
                    <a:p>
                      <a:pPr indent="0" algn="ctr">
                        <a:buNone/>
                      </a:pPr>
                      <a:r>
                        <a:rPr lang="en-US" sz="1200"/>
                        <a:t>审核活动</a:t>
                      </a:r>
                      <a:endParaRPr lang="en-US" altLang="en-US" sz="1200"/>
                    </a:p>
                  </a:txBody>
                  <a:tcPr marL="68580" marR="68580" marT="0" marB="0" vert="horz" anchor="t" anchorCtr="0"/>
                </a:tc>
                <a:tc>
                  <a:txBody>
                    <a:bodyPr/>
                    <a:p>
                      <a:pPr indent="0" algn="ctr">
                        <a:buNone/>
                      </a:pPr>
                      <a:r>
                        <a:rPr lang="en-US" sz="1200"/>
                        <a:t>审核活动成功反馈时间不超过5s</a:t>
                      </a:r>
                      <a:endParaRPr lang="en-US" altLang="en-US" sz="1200"/>
                    </a:p>
                  </a:txBody>
                  <a:tcPr marL="68580" marR="68580" marT="0" marB="0" vert="horz" anchor="t" anchorCtr="0"/>
                </a:tc>
              </a:tr>
              <a:tr h="419100">
                <a:tc>
                  <a:txBody>
                    <a:bodyPr/>
                    <a:p>
                      <a:pPr indent="0" algn="ctr">
                        <a:buNone/>
                      </a:pPr>
                      <a:r>
                        <a:rPr lang="en-US" sz="1200"/>
                        <a:t>审核帖子</a:t>
                      </a:r>
                      <a:endParaRPr lang="en-US" altLang="en-US" sz="1200"/>
                    </a:p>
                  </a:txBody>
                  <a:tcPr marL="68580" marR="68580" marT="0" marB="0" vert="horz" anchor="t" anchorCtr="0"/>
                </a:tc>
                <a:tc>
                  <a:txBody>
                    <a:bodyPr/>
                    <a:p>
                      <a:pPr indent="0" algn="ctr">
                        <a:buNone/>
                      </a:pPr>
                      <a:r>
                        <a:rPr lang="en-US" sz="1200"/>
                        <a:t>审核帖子成功反馈时间不超过5s</a:t>
                      </a:r>
                      <a:endParaRPr lang="en-US" altLang="en-US" sz="1200"/>
                    </a:p>
                  </a:txBody>
                  <a:tcPr marL="68580" marR="68580" marT="0" marB="0" vert="horz" anchor="t" anchorCtr="0"/>
                </a:tc>
              </a:tr>
              <a:tr h="419100">
                <a:tc>
                  <a:txBody>
                    <a:bodyPr/>
                    <a:p>
                      <a:pPr indent="0" algn="ctr">
                        <a:buNone/>
                      </a:pPr>
                      <a:r>
                        <a:rPr lang="en-US" sz="1200"/>
                        <a:t>审核动植物科普信息</a:t>
                      </a:r>
                      <a:endParaRPr lang="en-US" altLang="en-US" sz="1200"/>
                    </a:p>
                  </a:txBody>
                  <a:tcPr marL="68580" marR="68580" marT="0" marB="0" vert="horz" anchor="t" anchorCtr="0"/>
                </a:tc>
                <a:tc>
                  <a:txBody>
                    <a:bodyPr/>
                    <a:p>
                      <a:pPr indent="0" algn="ctr">
                        <a:buNone/>
                      </a:pPr>
                      <a:r>
                        <a:rPr lang="en-US" sz="1200"/>
                        <a:t>审核科普信息成功反馈时间不超过5s</a:t>
                      </a:r>
                      <a:endParaRPr lang="en-US" altLang="en-US" sz="1200"/>
                    </a:p>
                  </a:txBody>
                  <a:tcPr marL="68580" marR="68580" marT="0" marB="0" vert="horz" anchor="t" anchorCtr="0"/>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6"/>
                                        </p:tgtEl>
                                        <p:attrNameLst>
                                          <p:attrName>style.visibility</p:attrName>
                                        </p:attrNameLst>
                                      </p:cBhvr>
                                      <p:to>
                                        <p:strVal val="visible"/>
                                      </p:to>
                                    </p:set>
                                    <p:animEffect transition="in" filter="fade">
                                      <p:cBhvr>
                                        <p:cTn id="18" dur="500"/>
                                        <p:tgtEl>
                                          <p:spTgt spid="15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56" grpId="0"/>
      <p:bldP spid="156" grpId="1"/>
      <p:bldP spid="5" grpId="0"/>
      <p:bldP spid="5"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er图"/>
          <p:cNvPicPr>
            <a:picLocks noChangeAspect="1"/>
          </p:cNvPicPr>
          <p:nvPr/>
        </p:nvPicPr>
        <p:blipFill>
          <a:blip r:embed="rId1"/>
          <a:stretch>
            <a:fillRect/>
          </a:stretch>
        </p:blipFill>
        <p:spPr>
          <a:xfrm>
            <a:off x="1259840" y="904240"/>
            <a:ext cx="5905500" cy="5564505"/>
          </a:xfrm>
          <a:prstGeom prst="rect">
            <a:avLst/>
          </a:prstGeom>
        </p:spPr>
      </p:pic>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en-US" altLang="zh-CN" sz="2400" dirty="0">
                  <a:solidFill>
                    <a:schemeClr val="accent1"/>
                  </a:solidFill>
                  <a:latin typeface="微软雅黑" panose="020B0503020204020204" pitchFamily="34" charset="-122"/>
                  <a:ea typeface="微软雅黑" panose="020B0503020204020204" pitchFamily="34" charset="-122"/>
                  <a:sym typeface="+mn-ea"/>
                </a:rPr>
                <a:t>E-R</a:t>
              </a:r>
              <a:r>
                <a:rPr lang="zh-CN" altLang="en-US" sz="2400" dirty="0">
                  <a:solidFill>
                    <a:schemeClr val="accent1"/>
                  </a:solidFill>
                  <a:latin typeface="微软雅黑" panose="020B0503020204020204" pitchFamily="34" charset="-122"/>
                  <a:ea typeface="微软雅黑" panose="020B0503020204020204" pitchFamily="34" charset="-122"/>
                  <a:sym typeface="+mn-ea"/>
                </a:rPr>
                <a:t>图以及</a:t>
              </a:r>
              <a:r>
                <a:rPr lang="zh-CN" sz="2400" dirty="0">
                  <a:solidFill>
                    <a:schemeClr val="accent1"/>
                  </a:solidFill>
                  <a:latin typeface="微软雅黑" panose="020B0503020204020204" pitchFamily="34" charset="-122"/>
                  <a:ea typeface="微软雅黑" panose="020B0503020204020204" pitchFamily="34" charset="-122"/>
                  <a:sym typeface="+mn-ea"/>
                </a:rPr>
                <a:t>物理模型</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4" name="文本框 13"/>
          <p:cNvSpPr txBox="1"/>
          <p:nvPr/>
        </p:nvSpPr>
        <p:spPr>
          <a:xfrm>
            <a:off x="8477885" y="1359535"/>
            <a:ext cx="3455035" cy="4276725"/>
          </a:xfrm>
          <a:prstGeom prst="rect">
            <a:avLst/>
          </a:prstGeom>
          <a:noFill/>
          <a:ln w="9525">
            <a:noFill/>
          </a:ln>
        </p:spPr>
        <p:txBody>
          <a:bodyPr wrap="square">
            <a:spAutoFit/>
          </a:bodyPr>
          <a:p>
            <a:pPr indent="254000"/>
            <a:r>
              <a:rPr lang="zh-CN" altLang="en-US" sz="1600" b="1">
                <a:solidFill>
                  <a:schemeClr val="accent1"/>
                </a:solidFill>
                <a:effectLst>
                  <a:outerShdw blurRad="38100" dist="25400" dir="5400000" algn="ctr" rotWithShape="0">
                    <a:srgbClr val="6E747A">
                      <a:alpha val="43000"/>
                    </a:srgbClr>
                  </a:outerShdw>
                </a:effectLst>
                <a:latin typeface="宋体" panose="02010600030101010101" pitchFamily="2" charset="-122"/>
              </a:rPr>
              <a:t>在</a:t>
            </a:r>
            <a:r>
              <a:rPr lang="en-US" sz="1600" b="1">
                <a:solidFill>
                  <a:schemeClr val="accent1"/>
                </a:solidFill>
                <a:effectLst>
                  <a:outerShdw blurRad="38100" dist="25400" dir="5400000" algn="ctr" rotWithShape="0">
                    <a:srgbClr val="6E747A">
                      <a:alpha val="43000"/>
                    </a:srgbClr>
                  </a:outerShdw>
                </a:effectLst>
                <a:latin typeface="宋体" panose="02010600030101010101" pitchFamily="2" charset="-122"/>
              </a:rPr>
              <a:t>ER</a:t>
            </a:r>
            <a:r>
              <a:rPr lang="zh-CN" sz="1600" b="1">
                <a:solidFill>
                  <a:schemeClr val="accent1"/>
                </a:solidFill>
                <a:effectLst>
                  <a:outerShdw blurRad="38100" dist="25400" dir="5400000" algn="ctr" rotWithShape="0">
                    <a:srgbClr val="6E747A">
                      <a:alpha val="43000"/>
                    </a:srgbClr>
                  </a:outerShdw>
                </a:effectLst>
                <a:ea typeface="宋体" panose="02010600030101010101" pitchFamily="2" charset="-122"/>
              </a:rPr>
              <a:t>图中有</a:t>
            </a:r>
            <a:r>
              <a:rPr lang="en-US" sz="1600" b="1">
                <a:solidFill>
                  <a:schemeClr val="accent1"/>
                </a:solidFill>
                <a:effectLst>
                  <a:outerShdw blurRad="38100" dist="25400" dir="5400000" algn="ctr" rotWithShape="0">
                    <a:srgbClr val="6E747A">
                      <a:alpha val="43000"/>
                    </a:srgbClr>
                  </a:outerShdw>
                </a:effectLst>
                <a:latin typeface="宋体" panose="02010600030101010101" pitchFamily="2" charset="-122"/>
              </a:rPr>
              <a:t>10</a:t>
            </a:r>
            <a:r>
              <a:rPr lang="zh-CN" sz="1600" b="1">
                <a:solidFill>
                  <a:schemeClr val="accent1"/>
                </a:solidFill>
                <a:effectLst>
                  <a:outerShdw blurRad="38100" dist="25400" dir="5400000" algn="ctr" rotWithShape="0">
                    <a:srgbClr val="6E747A">
                      <a:alpha val="43000"/>
                    </a:srgbClr>
                  </a:outerShdw>
                </a:effectLst>
                <a:ea typeface="宋体" panose="02010600030101010101" pitchFamily="2" charset="-122"/>
              </a:rPr>
              <a:t>张表，分别是用户账号信息表，论坛帖子表，用户点赞记录表，用户评论表，用户举报记录表，动植物科普信息表，动物城友会信息表，参加记录表，管理员表，管理员操作记录表。其中用户具有用户名、密码、手机号等基本信息，论坛包括帖子编号、帖主账号、帖子内容等可供索引以及必要记录的字段，点赞记录、评论记录、举报记录都是为帖子信息服务的。此外还有动植物科普信息，具有相关数据字段记录各种动植物的学名、别名、出没地点等。动物城友会保存了活动的相关信息，参加记录保存了用户和活动之间的联系。另外，还有管理员表以及记录管理员行为的表。</a:t>
            </a:r>
            <a:endParaRPr lang="zh-CN" altLang="en-US" sz="1600" b="1">
              <a:solidFill>
                <a:schemeClr val="accent1"/>
              </a:solidFill>
              <a:effectLst>
                <a:outerShdw blurRad="38100" dist="25400" dir="5400000" algn="ctr" rotWithShape="0">
                  <a:srgbClr val="6E747A">
                    <a:alpha val="43000"/>
                  </a:srgbClr>
                </a:outerShdw>
              </a:effectLst>
              <a:ea typeface="宋体" panose="02010600030101010101" pitchFamily="2" charset="-122"/>
            </a:endParaRPr>
          </a:p>
        </p:txBody>
      </p:sp>
      <p:sp>
        <p:nvSpPr>
          <p:cNvPr id="74" name="Oval 4"/>
          <p:cNvSpPr/>
          <p:nvPr/>
        </p:nvSpPr>
        <p:spPr>
          <a:xfrm flipH="1">
            <a:off x="8612505" y="117348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15" name="Oval 4"/>
          <p:cNvSpPr/>
          <p:nvPr/>
        </p:nvSpPr>
        <p:spPr>
          <a:xfrm flipH="1">
            <a:off x="8949690" y="117348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16" name="Oval 4"/>
          <p:cNvSpPr/>
          <p:nvPr/>
        </p:nvSpPr>
        <p:spPr>
          <a:xfrm flipH="1">
            <a:off x="9286875" y="117348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17" name="Oval 4"/>
          <p:cNvSpPr/>
          <p:nvPr/>
        </p:nvSpPr>
        <p:spPr>
          <a:xfrm flipH="1">
            <a:off x="9624060" y="117348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18" name="Oval 4"/>
          <p:cNvSpPr/>
          <p:nvPr/>
        </p:nvSpPr>
        <p:spPr>
          <a:xfrm flipH="1">
            <a:off x="9961245" y="117348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19" name="Oval 4"/>
          <p:cNvSpPr/>
          <p:nvPr/>
        </p:nvSpPr>
        <p:spPr>
          <a:xfrm flipH="1">
            <a:off x="10298430" y="117348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20" name="Oval 4"/>
          <p:cNvSpPr/>
          <p:nvPr/>
        </p:nvSpPr>
        <p:spPr>
          <a:xfrm flipH="1">
            <a:off x="10635615" y="117348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21" name="Oval 4"/>
          <p:cNvSpPr/>
          <p:nvPr/>
        </p:nvSpPr>
        <p:spPr>
          <a:xfrm flipH="1">
            <a:off x="10972800" y="117348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22" name="Oval 4"/>
          <p:cNvSpPr/>
          <p:nvPr/>
        </p:nvSpPr>
        <p:spPr>
          <a:xfrm flipH="1">
            <a:off x="11309985" y="117348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42" name="Oval 4"/>
          <p:cNvSpPr/>
          <p:nvPr/>
        </p:nvSpPr>
        <p:spPr>
          <a:xfrm flipH="1">
            <a:off x="8612505" y="563626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43" name="Oval 4"/>
          <p:cNvSpPr/>
          <p:nvPr/>
        </p:nvSpPr>
        <p:spPr>
          <a:xfrm flipH="1">
            <a:off x="8949690" y="563626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44" name="Oval 4"/>
          <p:cNvSpPr/>
          <p:nvPr/>
        </p:nvSpPr>
        <p:spPr>
          <a:xfrm flipH="1">
            <a:off x="9286875" y="563626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45" name="Oval 4"/>
          <p:cNvSpPr/>
          <p:nvPr/>
        </p:nvSpPr>
        <p:spPr>
          <a:xfrm flipH="1">
            <a:off x="9624060" y="563626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46" name="Oval 4"/>
          <p:cNvSpPr/>
          <p:nvPr/>
        </p:nvSpPr>
        <p:spPr>
          <a:xfrm flipH="1">
            <a:off x="9961245" y="563626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47" name="Oval 4"/>
          <p:cNvSpPr/>
          <p:nvPr/>
        </p:nvSpPr>
        <p:spPr>
          <a:xfrm flipH="1">
            <a:off x="10298430" y="563626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48" name="Oval 4"/>
          <p:cNvSpPr/>
          <p:nvPr/>
        </p:nvSpPr>
        <p:spPr>
          <a:xfrm flipH="1">
            <a:off x="10635615" y="563626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49" name="Oval 4"/>
          <p:cNvSpPr/>
          <p:nvPr/>
        </p:nvSpPr>
        <p:spPr>
          <a:xfrm flipH="1">
            <a:off x="10972800" y="563626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50" name="Oval 4"/>
          <p:cNvSpPr/>
          <p:nvPr/>
        </p:nvSpPr>
        <p:spPr>
          <a:xfrm flipH="1">
            <a:off x="11309985" y="563626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51" name="Oval 4"/>
          <p:cNvSpPr/>
          <p:nvPr/>
        </p:nvSpPr>
        <p:spPr>
          <a:xfrm flipH="1">
            <a:off x="11647170" y="563626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52" name="Oval 4"/>
          <p:cNvSpPr/>
          <p:nvPr/>
        </p:nvSpPr>
        <p:spPr>
          <a:xfrm flipH="1">
            <a:off x="11984355" y="563626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53" name="Oval 4"/>
          <p:cNvSpPr/>
          <p:nvPr/>
        </p:nvSpPr>
        <p:spPr>
          <a:xfrm flipH="1">
            <a:off x="11647170" y="117348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54" name="Oval 4"/>
          <p:cNvSpPr/>
          <p:nvPr/>
        </p:nvSpPr>
        <p:spPr>
          <a:xfrm flipH="1">
            <a:off x="11984355" y="117348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pic>
        <p:nvPicPr>
          <p:cNvPr id="3" name="图片 2" descr="物理模型"/>
          <p:cNvPicPr>
            <a:picLocks noChangeAspect="1"/>
          </p:cNvPicPr>
          <p:nvPr/>
        </p:nvPicPr>
        <p:blipFill>
          <a:blip r:embed="rId2"/>
          <a:stretch>
            <a:fillRect/>
          </a:stretch>
        </p:blipFill>
        <p:spPr>
          <a:xfrm>
            <a:off x="400685" y="1494155"/>
            <a:ext cx="8025765" cy="40074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500"/>
                                        <p:tgtEl>
                                          <p:spTgt spid="4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fade">
                                      <p:cBhvr>
                                        <p:cTn id="40" dur="500"/>
                                        <p:tgtEl>
                                          <p:spTgt spid="4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500"/>
                                        <p:tgtEl>
                                          <p:spTgt spid="4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fade">
                                      <p:cBhvr>
                                        <p:cTn id="49" dur="500"/>
                                        <p:tgtEl>
                                          <p:spTgt spid="4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500"/>
                                        <p:tgtEl>
                                          <p:spTgt spid="4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fade">
                                      <p:cBhvr>
                                        <p:cTn id="55" dur="500"/>
                                        <p:tgtEl>
                                          <p:spTgt spid="4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fade">
                                      <p:cBhvr>
                                        <p:cTn id="58" dur="500"/>
                                        <p:tgtEl>
                                          <p:spTgt spid="5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fade">
                                      <p:cBhvr>
                                        <p:cTn id="61" dur="500"/>
                                        <p:tgtEl>
                                          <p:spTgt spid="5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fade">
                                      <p:cBhvr>
                                        <p:cTn id="64" dur="500"/>
                                        <p:tgtEl>
                                          <p:spTgt spid="5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fade">
                                      <p:cBhvr>
                                        <p:cTn id="67" dur="500"/>
                                        <p:tgtEl>
                                          <p:spTgt spid="5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fade">
                                      <p:cBhvr>
                                        <p:cTn id="70" dur="500"/>
                                        <p:tgtEl>
                                          <p:spTgt spid="54"/>
                                        </p:tgtEl>
                                      </p:cBhvr>
                                    </p:animEffect>
                                  </p:childTnLst>
                                </p:cTn>
                              </p:par>
                            </p:childTnLst>
                          </p:cTn>
                        </p:par>
                        <p:par>
                          <p:cTn id="71" fill="hold">
                            <p:stCondLst>
                              <p:cond delay="500"/>
                            </p:stCondLst>
                            <p:childTnLst>
                              <p:par>
                                <p:cTn id="72" presetID="27" presetClass="entr" presetSubtype="0" fill="hold" nodeType="afterEffect">
                                  <p:stCondLst>
                                    <p:cond delay="0"/>
                                  </p:stCondLst>
                                  <p:iterate type="lt">
                                    <p:tmPct val="50000"/>
                                  </p:iterate>
                                  <p:childTnLst>
                                    <p:set>
                                      <p:cBhvr>
                                        <p:cTn id="73" dur="1" fill="hold">
                                          <p:stCondLst>
                                            <p:cond delay="0"/>
                                          </p:stCondLst>
                                        </p:cTn>
                                        <p:tgtEl>
                                          <p:spTgt spid="14">
                                            <p:txEl>
                                              <p:pRg st="0" end="0"/>
                                            </p:txEl>
                                          </p:spTgt>
                                        </p:tgtEl>
                                        <p:attrNameLst>
                                          <p:attrName>style.visibility</p:attrName>
                                        </p:attrNameLst>
                                      </p:cBhvr>
                                      <p:to>
                                        <p:strVal val="visible"/>
                                      </p:to>
                                    </p:set>
                                    <p:anim calcmode="discrete" valueType="clr">
                                      <p:cBhvr override="childStyle">
                                        <p:cTn id="74" dur="80"/>
                                        <p:tgtEl>
                                          <p:spTgt spid="14">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75" dur="80"/>
                                        <p:tgtEl>
                                          <p:spTgt spid="14">
                                            <p:txEl>
                                              <p:pRg st="0" end="0"/>
                                            </p:txEl>
                                          </p:spTgt>
                                        </p:tgtEl>
                                        <p:attrNameLst>
                                          <p:attrName>fillcolor</p:attrName>
                                        </p:attrNameLst>
                                      </p:cBhvr>
                                      <p:tavLst>
                                        <p:tav tm="0">
                                          <p:val>
                                            <p:clrVal>
                                              <a:schemeClr val="accent2"/>
                                            </p:clrVal>
                                          </p:val>
                                        </p:tav>
                                        <p:tav tm="50000">
                                          <p:val>
                                            <p:clrVal>
                                              <a:schemeClr val="hlink"/>
                                            </p:clrVal>
                                          </p:val>
                                        </p:tav>
                                      </p:tavLst>
                                    </p:anim>
                                    <p:set>
                                      <p:cBhvr>
                                        <p:cTn id="76" dur="80"/>
                                        <p:tgtEl>
                                          <p:spTgt spid="14">
                                            <p:txEl>
                                              <p:pRg st="0" end="0"/>
                                            </p:txEl>
                                          </p:spTgt>
                                        </p:tgtEl>
                                        <p:attrNameLst>
                                          <p:attrName>fill.type</p:attrName>
                                        </p:attrNameLst>
                                      </p:cBhvr>
                                      <p:to>
                                        <p:strVal val="solid"/>
                                      </p:to>
                                    </p:se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
                                        </p:tgtEl>
                                        <p:attrNameLst>
                                          <p:attrName>style.visibility</p:attrName>
                                        </p:attrNameLst>
                                      </p:cBhvr>
                                      <p:to>
                                        <p:strVal val="visible"/>
                                      </p:to>
                                    </p:set>
                                    <p:animEffect transition="in" filter="fade">
                                      <p:cBhvr>
                                        <p:cTn id="81" dur="500"/>
                                        <p:tgtEl>
                                          <p:spTgt spid="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3"/>
                                        </p:tgtEl>
                                        <p:attrNameLst>
                                          <p:attrName>style.visibility</p:attrName>
                                        </p:attrNameLst>
                                      </p:cBhvr>
                                      <p:to>
                                        <p:strVal val="visible"/>
                                      </p:to>
                                    </p:set>
                                    <p:animEffect transition="in" filter="fade">
                                      <p:cBhvr>
                                        <p:cTn id="8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15" grpId="0" animBg="1"/>
      <p:bldP spid="16" grpId="0" animBg="1"/>
      <p:bldP spid="17" grpId="0" animBg="1"/>
      <p:bldP spid="18" grpId="0" animBg="1"/>
      <p:bldP spid="19" grpId="0" animBg="1"/>
      <p:bldP spid="20" grpId="0" animBg="1"/>
      <p:bldP spid="21" grpId="0" animBg="1"/>
      <p:bldP spid="22"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74" grpId="1" animBg="1"/>
      <p:bldP spid="15" grpId="1" animBg="1"/>
      <p:bldP spid="16" grpId="1" animBg="1"/>
      <p:bldP spid="17" grpId="1" animBg="1"/>
      <p:bldP spid="18" grpId="1" animBg="1"/>
      <p:bldP spid="19" grpId="1" animBg="1"/>
      <p:bldP spid="20" grpId="1" animBg="1"/>
      <p:bldP spid="21" grpId="1" animBg="1"/>
      <p:bldP spid="22" grpId="1" animBg="1"/>
      <p:bldP spid="42" grpId="1" animBg="1"/>
      <p:bldP spid="43" grpId="1" animBg="1"/>
      <p:bldP spid="44" grpId="1" animBg="1"/>
      <p:bldP spid="45" grpId="1" animBg="1"/>
      <p:bldP spid="46" grpId="1" animBg="1"/>
      <p:bldP spid="47" grpId="1" animBg="1"/>
      <p:bldP spid="48" grpId="1" animBg="1"/>
      <p:bldP spid="49" grpId="1" animBg="1"/>
      <p:bldP spid="50" grpId="1" animBg="1"/>
      <p:bldP spid="51" grpId="1" animBg="1"/>
      <p:bldP spid="52" grpId="1" animBg="1"/>
      <p:bldP spid="53" grpId="1" animBg="1"/>
      <p:bldP spid="54" grpId="1" animBg="1"/>
      <p:bldP spid="14"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altLang="en-US" sz="2400" dirty="0">
                  <a:solidFill>
                    <a:schemeClr val="accent1"/>
                  </a:solidFill>
                  <a:latin typeface="微软雅黑" panose="020B0503020204020204" pitchFamily="34" charset="-122"/>
                  <a:ea typeface="微软雅黑" panose="020B0503020204020204" pitchFamily="34" charset="-122"/>
                  <a:sym typeface="+mn-ea"/>
                </a:rPr>
                <a:t>数据字典</a:t>
              </a:r>
              <a:endParaRPr lang="zh-CN" altLang="en-US" sz="2400" kern="0" dirty="0">
                <a:solidFill>
                  <a:schemeClr val="accent1"/>
                </a:solidFill>
                <a:latin typeface="微软雅黑" panose="020B0503020204020204" pitchFamily="34" charset="-122"/>
                <a:ea typeface="微软雅黑" panose="020B0503020204020204" pitchFamily="34" charset="-122"/>
                <a:sym typeface="+mn-ea"/>
              </a:endParaRPr>
            </a:p>
          </p:txBody>
        </p:sp>
      </p:grpSp>
      <p:pic>
        <p:nvPicPr>
          <p:cNvPr id="100" name="图片 99"/>
          <p:cNvPicPr/>
          <p:nvPr/>
        </p:nvPicPr>
        <p:blipFill>
          <a:blip r:embed="rId1"/>
          <a:stretch>
            <a:fillRect/>
          </a:stretch>
        </p:blipFill>
        <p:spPr>
          <a:xfrm>
            <a:off x="5157788" y="949008"/>
            <a:ext cx="2181225" cy="1838325"/>
          </a:xfrm>
          <a:prstGeom prst="rect">
            <a:avLst/>
          </a:prstGeom>
          <a:noFill/>
          <a:ln w="9525">
            <a:noFill/>
          </a:ln>
        </p:spPr>
      </p:pic>
      <p:pic>
        <p:nvPicPr>
          <p:cNvPr id="101" name="图片 100"/>
          <p:cNvPicPr/>
          <p:nvPr/>
        </p:nvPicPr>
        <p:blipFill>
          <a:blip r:embed="rId2"/>
          <a:stretch>
            <a:fillRect/>
          </a:stretch>
        </p:blipFill>
        <p:spPr>
          <a:xfrm>
            <a:off x="2957513" y="4606608"/>
            <a:ext cx="2209800" cy="1828800"/>
          </a:xfrm>
          <a:prstGeom prst="rect">
            <a:avLst/>
          </a:prstGeom>
          <a:noFill/>
          <a:ln w="9525">
            <a:noFill/>
          </a:ln>
        </p:spPr>
      </p:pic>
      <p:pic>
        <p:nvPicPr>
          <p:cNvPr id="102" name="图片 101"/>
          <p:cNvPicPr/>
          <p:nvPr/>
        </p:nvPicPr>
        <p:blipFill>
          <a:blip r:embed="rId3"/>
          <a:stretch>
            <a:fillRect/>
          </a:stretch>
        </p:blipFill>
        <p:spPr>
          <a:xfrm>
            <a:off x="5167313" y="2777808"/>
            <a:ext cx="2209800" cy="1828800"/>
          </a:xfrm>
          <a:prstGeom prst="rect">
            <a:avLst/>
          </a:prstGeom>
          <a:noFill/>
          <a:ln w="9525">
            <a:noFill/>
          </a:ln>
        </p:spPr>
      </p:pic>
      <p:pic>
        <p:nvPicPr>
          <p:cNvPr id="103" name="图片 102"/>
          <p:cNvPicPr/>
          <p:nvPr/>
        </p:nvPicPr>
        <p:blipFill>
          <a:blip r:embed="rId4"/>
          <a:stretch>
            <a:fillRect/>
          </a:stretch>
        </p:blipFill>
        <p:spPr>
          <a:xfrm>
            <a:off x="747713" y="949008"/>
            <a:ext cx="2209800" cy="1828800"/>
          </a:xfrm>
          <a:prstGeom prst="rect">
            <a:avLst/>
          </a:prstGeom>
          <a:noFill/>
          <a:ln w="9525">
            <a:noFill/>
          </a:ln>
        </p:spPr>
      </p:pic>
      <p:pic>
        <p:nvPicPr>
          <p:cNvPr id="104" name="图片 103"/>
          <p:cNvPicPr/>
          <p:nvPr/>
        </p:nvPicPr>
        <p:blipFill>
          <a:blip r:embed="rId5"/>
          <a:stretch>
            <a:fillRect/>
          </a:stretch>
        </p:blipFill>
        <p:spPr>
          <a:xfrm>
            <a:off x="747713" y="2777808"/>
            <a:ext cx="2209800" cy="1828800"/>
          </a:xfrm>
          <a:prstGeom prst="rect">
            <a:avLst/>
          </a:prstGeom>
          <a:noFill/>
          <a:ln w="9525">
            <a:noFill/>
          </a:ln>
        </p:spPr>
      </p:pic>
      <p:pic>
        <p:nvPicPr>
          <p:cNvPr id="105" name="图片 104"/>
          <p:cNvPicPr/>
          <p:nvPr/>
        </p:nvPicPr>
        <p:blipFill>
          <a:blip r:embed="rId6"/>
          <a:stretch>
            <a:fillRect/>
          </a:stretch>
        </p:blipFill>
        <p:spPr>
          <a:xfrm>
            <a:off x="747713" y="4606608"/>
            <a:ext cx="2209800" cy="1828800"/>
          </a:xfrm>
          <a:prstGeom prst="rect">
            <a:avLst/>
          </a:prstGeom>
          <a:noFill/>
          <a:ln w="9525">
            <a:noFill/>
          </a:ln>
        </p:spPr>
      </p:pic>
      <p:pic>
        <p:nvPicPr>
          <p:cNvPr id="106" name="图片 105"/>
          <p:cNvPicPr/>
          <p:nvPr/>
        </p:nvPicPr>
        <p:blipFill>
          <a:blip r:embed="rId7"/>
          <a:stretch>
            <a:fillRect/>
          </a:stretch>
        </p:blipFill>
        <p:spPr>
          <a:xfrm>
            <a:off x="2957513" y="949008"/>
            <a:ext cx="2200275" cy="1828800"/>
          </a:xfrm>
          <a:prstGeom prst="rect">
            <a:avLst/>
          </a:prstGeom>
          <a:noFill/>
          <a:ln w="9525">
            <a:noFill/>
          </a:ln>
        </p:spPr>
      </p:pic>
      <p:pic>
        <p:nvPicPr>
          <p:cNvPr id="107" name="图片 106"/>
          <p:cNvPicPr/>
          <p:nvPr/>
        </p:nvPicPr>
        <p:blipFill>
          <a:blip r:embed="rId8"/>
          <a:stretch>
            <a:fillRect/>
          </a:stretch>
        </p:blipFill>
        <p:spPr>
          <a:xfrm>
            <a:off x="2957513" y="2777808"/>
            <a:ext cx="2209800" cy="1828800"/>
          </a:xfrm>
          <a:prstGeom prst="rect">
            <a:avLst/>
          </a:prstGeom>
          <a:noFill/>
          <a:ln w="9525">
            <a:noFill/>
          </a:ln>
        </p:spPr>
      </p:pic>
      <p:sp>
        <p:nvSpPr>
          <p:cNvPr id="108" name="文本框 107"/>
          <p:cNvSpPr txBox="1"/>
          <p:nvPr/>
        </p:nvSpPr>
        <p:spPr>
          <a:xfrm>
            <a:off x="5005388" y="6700203"/>
            <a:ext cx="5080000" cy="368300"/>
          </a:xfrm>
          <a:prstGeom prst="rect">
            <a:avLst/>
          </a:prstGeom>
          <a:noFill/>
          <a:ln w="9525">
            <a:noFill/>
          </a:ln>
        </p:spPr>
        <p:txBody>
          <a:bodyPr>
            <a:spAutoFit/>
          </a:bodyPr>
          <a:p>
            <a:r>
              <a:rPr lang="zh-CN" altLang="en-US"/>
              <a:t> </a:t>
            </a:r>
            <a:endParaRPr lang="zh-CN" altLang="en-US"/>
          </a:p>
        </p:txBody>
      </p:sp>
      <p:pic>
        <p:nvPicPr>
          <p:cNvPr id="3" name="图片 2"/>
          <p:cNvPicPr/>
          <p:nvPr/>
        </p:nvPicPr>
        <p:blipFill>
          <a:blip r:embed="rId9"/>
          <a:stretch>
            <a:fillRect/>
          </a:stretch>
        </p:blipFill>
        <p:spPr>
          <a:xfrm>
            <a:off x="7339013" y="949008"/>
            <a:ext cx="2209800" cy="1828800"/>
          </a:xfrm>
          <a:prstGeom prst="rect">
            <a:avLst/>
          </a:prstGeom>
          <a:noFill/>
          <a:ln w="9525">
            <a:noFill/>
          </a:ln>
        </p:spPr>
      </p:pic>
      <p:pic>
        <p:nvPicPr>
          <p:cNvPr id="110" name="图片 109"/>
          <p:cNvPicPr/>
          <p:nvPr/>
        </p:nvPicPr>
        <p:blipFill>
          <a:blip r:embed="rId10"/>
          <a:stretch>
            <a:fillRect/>
          </a:stretch>
        </p:blipFill>
        <p:spPr>
          <a:xfrm>
            <a:off x="7339013" y="2777808"/>
            <a:ext cx="2209800" cy="1828800"/>
          </a:xfrm>
          <a:prstGeom prst="rect">
            <a:avLst/>
          </a:prstGeom>
          <a:noFill/>
          <a:ln w="9525">
            <a:noFill/>
          </a:ln>
        </p:spPr>
      </p:pic>
      <p:pic>
        <p:nvPicPr>
          <p:cNvPr id="111" name="图片 110"/>
          <p:cNvPicPr/>
          <p:nvPr/>
        </p:nvPicPr>
        <p:blipFill>
          <a:blip r:embed="rId11"/>
          <a:stretch>
            <a:fillRect/>
          </a:stretch>
        </p:blipFill>
        <p:spPr>
          <a:xfrm>
            <a:off x="5167313" y="4606608"/>
            <a:ext cx="2209800" cy="1828800"/>
          </a:xfrm>
          <a:prstGeom prst="rect">
            <a:avLst/>
          </a:prstGeom>
          <a:noFill/>
          <a:ln w="9525">
            <a:noFill/>
          </a:ln>
        </p:spPr>
      </p:pic>
      <p:sp>
        <p:nvSpPr>
          <p:cNvPr id="112" name="文本框 111"/>
          <p:cNvSpPr txBox="1"/>
          <p:nvPr/>
        </p:nvSpPr>
        <p:spPr>
          <a:xfrm>
            <a:off x="5005388" y="14383702"/>
            <a:ext cx="5080000" cy="414020"/>
          </a:xfrm>
          <a:prstGeom prst="rect">
            <a:avLst/>
          </a:prstGeom>
          <a:noFill/>
          <a:ln w="9525">
            <a:noFill/>
          </a:ln>
        </p:spPr>
        <p:txBody>
          <a:bodyPr>
            <a:spAutoFit/>
          </a:bodyPr>
          <a:p>
            <a:pPr indent="266700"/>
            <a:r>
              <a:rPr lang="en-US" sz="1050" b="0">
                <a:latin typeface="Times New Roman" panose="02020603050405020304" pitchFamily="18" charset="0"/>
              </a:rPr>
              <a:t> </a:t>
            </a:r>
            <a:endParaRPr lang="zh-CN" altLang="en-US"/>
          </a:p>
        </p:txBody>
      </p:sp>
      <p:sp>
        <p:nvSpPr>
          <p:cNvPr id="20" name="文本框 11"/>
          <p:cNvSpPr txBox="1"/>
          <p:nvPr/>
        </p:nvSpPr>
        <p:spPr>
          <a:xfrm>
            <a:off x="7346315" y="4606608"/>
            <a:ext cx="2195830" cy="1814195"/>
          </a:xfrm>
          <a:prstGeom prst="rect">
            <a:avLst/>
          </a:prstGeom>
          <a:solidFill>
            <a:sysClr val="window" lastClr="FFFFFF"/>
          </a:solidFill>
          <a:ln w="6350">
            <a:solidFill>
              <a:prstClr val="black"/>
            </a:solid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indent="0" algn="just"/>
            <a:r>
              <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rPr>
              <a:t>名字：论坛信息</a:t>
            </a:r>
            <a:endPar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endParaRPr>
          </a:p>
          <a:p>
            <a:pPr indent="0" algn="just"/>
            <a:r>
              <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rPr>
              <a:t>别名：</a:t>
            </a:r>
            <a:endPar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endParaRPr>
          </a:p>
          <a:p>
            <a:pPr indent="0" algn="just"/>
            <a:r>
              <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rPr>
              <a:t>描述：论坛索引信息</a:t>
            </a:r>
            <a:endPar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endParaRPr>
          </a:p>
          <a:p>
            <a:pPr indent="0" algn="just"/>
            <a:r>
              <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rPr>
              <a:t>定义：论坛信息 = 用户</a:t>
            </a:r>
            <a:r>
              <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rPr>
              <a:t>账号+发布</a:t>
            </a:r>
            <a:r>
              <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rPr>
              <a:t>日期+论坛</a:t>
            </a:r>
            <a:r>
              <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rPr>
              <a:t>内容</a:t>
            </a:r>
            <a:endPar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endParaRPr>
          </a:p>
          <a:p>
            <a:pPr indent="0" algn="just"/>
            <a:r>
              <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rPr>
              <a:t>位置：论坛帖</a:t>
            </a:r>
            <a:endPar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endParaRPr>
          </a:p>
          <a:p>
            <a:pPr indent="0" algn="just"/>
            <a:r>
              <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rPr>
              <a:t> </a:t>
            </a:r>
            <a:endPar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par>
                                <p:cTn id="8" presetID="10" presetClass="entr" presetSubtype="0" fill="hold"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500"/>
                                        <p:tgtEl>
                                          <p:spTgt spid="101"/>
                                        </p:tgtEl>
                                      </p:cBhvr>
                                    </p:animEffect>
                                  </p:childTnLst>
                                </p:cTn>
                              </p:par>
                              <p:par>
                                <p:cTn id="11" presetID="10" presetClass="entr" presetSubtype="0" fill="hold" nodeType="withEffect">
                                  <p:stCondLst>
                                    <p:cond delay="0"/>
                                  </p:stCondLst>
                                  <p:childTnLst>
                                    <p:set>
                                      <p:cBhvr>
                                        <p:cTn id="12" dur="1" fill="hold">
                                          <p:stCondLst>
                                            <p:cond delay="0"/>
                                          </p:stCondLst>
                                        </p:cTn>
                                        <p:tgtEl>
                                          <p:spTgt spid="102"/>
                                        </p:tgtEl>
                                        <p:attrNameLst>
                                          <p:attrName>style.visibility</p:attrName>
                                        </p:attrNameLst>
                                      </p:cBhvr>
                                      <p:to>
                                        <p:strVal val="visible"/>
                                      </p:to>
                                    </p:set>
                                    <p:animEffect transition="in" filter="fade">
                                      <p:cBhvr>
                                        <p:cTn id="13" dur="500"/>
                                        <p:tgtEl>
                                          <p:spTgt spid="102"/>
                                        </p:tgtEl>
                                      </p:cBhvr>
                                    </p:animEffect>
                                  </p:childTnLst>
                                </p:cTn>
                              </p:par>
                              <p:par>
                                <p:cTn id="14" presetID="10" presetClass="entr" presetSubtype="0" fill="hold" nodeType="withEffect">
                                  <p:stCondLst>
                                    <p:cond delay="0"/>
                                  </p:stCondLst>
                                  <p:childTnLst>
                                    <p:set>
                                      <p:cBhvr>
                                        <p:cTn id="15" dur="1" fill="hold">
                                          <p:stCondLst>
                                            <p:cond delay="0"/>
                                          </p:stCondLst>
                                        </p:cTn>
                                        <p:tgtEl>
                                          <p:spTgt spid="103"/>
                                        </p:tgtEl>
                                        <p:attrNameLst>
                                          <p:attrName>style.visibility</p:attrName>
                                        </p:attrNameLst>
                                      </p:cBhvr>
                                      <p:to>
                                        <p:strVal val="visible"/>
                                      </p:to>
                                    </p:set>
                                    <p:animEffect transition="in" filter="fade">
                                      <p:cBhvr>
                                        <p:cTn id="16" dur="500"/>
                                        <p:tgtEl>
                                          <p:spTgt spid="103"/>
                                        </p:tgtEl>
                                      </p:cBhvr>
                                    </p:animEffect>
                                  </p:childTnLst>
                                </p:cTn>
                              </p:par>
                              <p:par>
                                <p:cTn id="17" presetID="10" presetClass="entr" presetSubtype="0" fill="hold" nodeType="withEffect">
                                  <p:stCondLst>
                                    <p:cond delay="0"/>
                                  </p:stCondLst>
                                  <p:childTnLst>
                                    <p:set>
                                      <p:cBhvr>
                                        <p:cTn id="18" dur="1" fill="hold">
                                          <p:stCondLst>
                                            <p:cond delay="0"/>
                                          </p:stCondLst>
                                        </p:cTn>
                                        <p:tgtEl>
                                          <p:spTgt spid="104"/>
                                        </p:tgtEl>
                                        <p:attrNameLst>
                                          <p:attrName>style.visibility</p:attrName>
                                        </p:attrNameLst>
                                      </p:cBhvr>
                                      <p:to>
                                        <p:strVal val="visible"/>
                                      </p:to>
                                    </p:set>
                                    <p:animEffect transition="in" filter="fade">
                                      <p:cBhvr>
                                        <p:cTn id="19" dur="500"/>
                                        <p:tgtEl>
                                          <p:spTgt spid="104"/>
                                        </p:tgtEl>
                                      </p:cBhvr>
                                    </p:animEffect>
                                  </p:childTnLst>
                                </p:cTn>
                              </p:par>
                              <p:par>
                                <p:cTn id="20" presetID="10" presetClass="entr" presetSubtype="0" fill="hold" nodeType="with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fade">
                                      <p:cBhvr>
                                        <p:cTn id="22" dur="500"/>
                                        <p:tgtEl>
                                          <p:spTgt spid="105"/>
                                        </p:tgtEl>
                                      </p:cBhvr>
                                    </p:animEffect>
                                  </p:childTnLst>
                                </p:cTn>
                              </p:par>
                              <p:par>
                                <p:cTn id="23" presetID="10" presetClass="entr" presetSubtype="0" fill="hold" nodeType="withEffect">
                                  <p:stCondLst>
                                    <p:cond delay="0"/>
                                  </p:stCondLst>
                                  <p:childTnLst>
                                    <p:set>
                                      <p:cBhvr>
                                        <p:cTn id="24" dur="1" fill="hold">
                                          <p:stCondLst>
                                            <p:cond delay="0"/>
                                          </p:stCondLst>
                                        </p:cTn>
                                        <p:tgtEl>
                                          <p:spTgt spid="106"/>
                                        </p:tgtEl>
                                        <p:attrNameLst>
                                          <p:attrName>style.visibility</p:attrName>
                                        </p:attrNameLst>
                                      </p:cBhvr>
                                      <p:to>
                                        <p:strVal val="visible"/>
                                      </p:to>
                                    </p:set>
                                    <p:animEffect transition="in" filter="fade">
                                      <p:cBhvr>
                                        <p:cTn id="25" dur="500"/>
                                        <p:tgtEl>
                                          <p:spTgt spid="106"/>
                                        </p:tgtEl>
                                      </p:cBhvr>
                                    </p:animEffect>
                                  </p:childTnLst>
                                </p:cTn>
                              </p:par>
                              <p:par>
                                <p:cTn id="26" presetID="10" presetClass="entr" presetSubtype="0" fill="hold" nodeType="withEffect">
                                  <p:stCondLst>
                                    <p:cond delay="0"/>
                                  </p:stCondLst>
                                  <p:childTnLst>
                                    <p:set>
                                      <p:cBhvr>
                                        <p:cTn id="27" dur="1" fill="hold">
                                          <p:stCondLst>
                                            <p:cond delay="0"/>
                                          </p:stCondLst>
                                        </p:cTn>
                                        <p:tgtEl>
                                          <p:spTgt spid="107"/>
                                        </p:tgtEl>
                                        <p:attrNameLst>
                                          <p:attrName>style.visibility</p:attrName>
                                        </p:attrNameLst>
                                      </p:cBhvr>
                                      <p:to>
                                        <p:strVal val="visible"/>
                                      </p:to>
                                    </p:set>
                                    <p:animEffect transition="in" filter="fade">
                                      <p:cBhvr>
                                        <p:cTn id="28" dur="500"/>
                                        <p:tgtEl>
                                          <p:spTgt spid="107"/>
                                        </p:tgtEl>
                                      </p:cBhvr>
                                    </p:animEffect>
                                  </p:childTnLst>
                                </p:cTn>
                              </p:par>
                              <p:par>
                                <p:cTn id="29" presetID="10"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10" presetClass="entr" presetSubtype="0" fill="hold" nodeType="withEffect">
                                  <p:stCondLst>
                                    <p:cond delay="0"/>
                                  </p:stCondLst>
                                  <p:childTnLst>
                                    <p:set>
                                      <p:cBhvr>
                                        <p:cTn id="33" dur="1" fill="hold">
                                          <p:stCondLst>
                                            <p:cond delay="0"/>
                                          </p:stCondLst>
                                        </p:cTn>
                                        <p:tgtEl>
                                          <p:spTgt spid="110"/>
                                        </p:tgtEl>
                                        <p:attrNameLst>
                                          <p:attrName>style.visibility</p:attrName>
                                        </p:attrNameLst>
                                      </p:cBhvr>
                                      <p:to>
                                        <p:strVal val="visible"/>
                                      </p:to>
                                    </p:set>
                                    <p:animEffect transition="in" filter="fade">
                                      <p:cBhvr>
                                        <p:cTn id="34" dur="500"/>
                                        <p:tgtEl>
                                          <p:spTgt spid="110"/>
                                        </p:tgtEl>
                                      </p:cBhvr>
                                    </p:animEffect>
                                  </p:childTnLst>
                                </p:cTn>
                              </p:par>
                              <p:par>
                                <p:cTn id="35" presetID="10" presetClass="entr" presetSubtype="0" fill="hold" nodeType="withEffect">
                                  <p:stCondLst>
                                    <p:cond delay="0"/>
                                  </p:stCondLst>
                                  <p:childTnLst>
                                    <p:set>
                                      <p:cBhvr>
                                        <p:cTn id="36" dur="1" fill="hold">
                                          <p:stCondLst>
                                            <p:cond delay="0"/>
                                          </p:stCondLst>
                                        </p:cTn>
                                        <p:tgtEl>
                                          <p:spTgt spid="111"/>
                                        </p:tgtEl>
                                        <p:attrNameLst>
                                          <p:attrName>style.visibility</p:attrName>
                                        </p:attrNameLst>
                                      </p:cBhvr>
                                      <p:to>
                                        <p:strVal val="visible"/>
                                      </p:to>
                                    </p:set>
                                    <p:animEffect transition="in" filter="fade">
                                      <p:cBhvr>
                                        <p:cTn id="37" dur="500"/>
                                        <p:tgtEl>
                                          <p:spTgt spid="1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用户</a:t>
              </a:r>
              <a:r>
                <a:rPr lang="en-US" altLang="zh-CN" sz="2400" dirty="0">
                  <a:solidFill>
                    <a:schemeClr val="accent1"/>
                  </a:solidFill>
                  <a:latin typeface="微软雅黑" panose="020B0503020204020204" pitchFamily="34" charset="-122"/>
                  <a:ea typeface="微软雅黑" panose="020B0503020204020204" pitchFamily="34" charset="-122"/>
                  <a:sym typeface="+mn-ea"/>
                </a:rPr>
                <a:t>PAD</a:t>
              </a:r>
              <a:r>
                <a:rPr lang="zh-CN" altLang="en-US" sz="2400" dirty="0">
                  <a:solidFill>
                    <a:schemeClr val="accent1"/>
                  </a:solidFill>
                  <a:latin typeface="微软雅黑" panose="020B0503020204020204" pitchFamily="34" charset="-122"/>
                  <a:ea typeface="微软雅黑" panose="020B0503020204020204" pitchFamily="34" charset="-122"/>
                  <a:sym typeface="+mn-ea"/>
                </a:rPr>
                <a:t>图</a:t>
              </a:r>
              <a:endParaRPr lang="zh-CN" altLang="en-US"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56" name="文本框 155"/>
          <p:cNvSpPr txBox="1"/>
          <p:nvPr/>
        </p:nvSpPr>
        <p:spPr>
          <a:xfrm>
            <a:off x="102870" y="1310005"/>
            <a:ext cx="4000500" cy="4799965"/>
          </a:xfrm>
          <a:prstGeom prst="rect">
            <a:avLst/>
          </a:prstGeom>
          <a:noFill/>
          <a:ln w="9525">
            <a:noFill/>
          </a:ln>
        </p:spPr>
        <p:txBody>
          <a:bodyPr wrap="square">
            <a:spAutoFit/>
          </a:bodyPr>
          <a:p>
            <a:pPr indent="304800"/>
            <a:r>
              <a:rPr lang="zh-CN" b="1">
                <a:solidFill>
                  <a:schemeClr val="accent1">
                    <a:lumMod val="60000"/>
                    <a:lumOff val="40000"/>
                  </a:schemeClr>
                </a:solidFill>
                <a:effectLst>
                  <a:outerShdw blurRad="38100" dist="25400" dir="5400000" algn="ctr" rotWithShape="0">
                    <a:srgbClr val="6E747A">
                      <a:alpha val="43000"/>
                    </a:srgbClr>
                  </a:outerShdw>
                </a:effectLst>
                <a:ea typeface="宋体" panose="02010600030101010101" pitchFamily="2" charset="-122"/>
              </a:rPr>
              <a:t>进入用户界面，有动物科普，论坛交流，动物城友会三个页面可以前往，论坛交流是用户主界面，用户可在此界面浏览城院内其他用户发出的有趣动态或者云撸猫，云撸狗，当然最初点赞评论时需要用户登录，可进入登录界面实现，图中未显示</a:t>
            </a:r>
            <a:endParaRPr lang="zh-CN" b="1">
              <a:solidFill>
                <a:schemeClr val="accent1">
                  <a:lumMod val="60000"/>
                  <a:lumOff val="40000"/>
                </a:schemeClr>
              </a:solidFill>
              <a:effectLst>
                <a:outerShdw blurRad="38100" dist="25400" dir="5400000" algn="ctr" rotWithShape="0">
                  <a:srgbClr val="6E747A">
                    <a:alpha val="43000"/>
                  </a:srgbClr>
                </a:outerShdw>
              </a:effectLst>
              <a:ea typeface="宋体" panose="02010600030101010101" pitchFamily="2" charset="-122"/>
            </a:endParaRPr>
          </a:p>
          <a:p>
            <a:pPr indent="304800"/>
            <a:r>
              <a:rPr lang="zh-CN" b="1">
                <a:solidFill>
                  <a:schemeClr val="accent1">
                    <a:lumMod val="60000"/>
                    <a:lumOff val="40000"/>
                  </a:schemeClr>
                </a:solidFill>
                <a:effectLst>
                  <a:outerShdw blurRad="38100" dist="25400" dir="5400000" algn="ctr" rotWithShape="0">
                    <a:srgbClr val="6E747A">
                      <a:alpha val="43000"/>
                    </a:srgbClr>
                  </a:outerShdw>
                </a:effectLst>
                <a:ea typeface="宋体" panose="02010600030101010101" pitchFamily="2" charset="-122"/>
              </a:rPr>
              <a:t>选择动物科普界面，用户可根据筛选按键选择自己感兴趣的信息，也可以选择系统推荐直接浏览，并且配备用户添加科普内容功能，通过审核即可更新在系统里</a:t>
            </a:r>
            <a:endParaRPr lang="zh-CN" b="1">
              <a:solidFill>
                <a:schemeClr val="accent1">
                  <a:lumMod val="60000"/>
                  <a:lumOff val="40000"/>
                </a:schemeClr>
              </a:solidFill>
              <a:effectLst>
                <a:outerShdw blurRad="38100" dist="25400" dir="5400000" algn="ctr" rotWithShape="0">
                  <a:srgbClr val="6E747A">
                    <a:alpha val="43000"/>
                  </a:srgbClr>
                </a:outerShdw>
              </a:effectLst>
              <a:ea typeface="宋体" panose="02010600030101010101" pitchFamily="2" charset="-122"/>
            </a:endParaRPr>
          </a:p>
          <a:p>
            <a:pPr indent="304800"/>
            <a:r>
              <a:rPr lang="zh-CN" b="1">
                <a:solidFill>
                  <a:schemeClr val="accent1">
                    <a:lumMod val="60000"/>
                    <a:lumOff val="40000"/>
                  </a:schemeClr>
                </a:solidFill>
                <a:effectLst>
                  <a:outerShdw blurRad="38100" dist="25400" dir="5400000" algn="ctr" rotWithShape="0">
                    <a:srgbClr val="6E747A">
                      <a:alpha val="43000"/>
                    </a:srgbClr>
                  </a:outerShdw>
                </a:effectLst>
                <a:ea typeface="宋体" panose="02010600030101010101" pitchFamily="2" charset="-122"/>
              </a:rPr>
              <a:t>选择动物城友会，可以浏览已发布的活动，也可以自己设下活动，经过审核实现上传，另设个人信息界面，用户既可以查看和自己相关的动态消息，也可以修改个人信息；</a:t>
            </a:r>
            <a:r>
              <a:rPr lang="en-US" b="1">
                <a:solidFill>
                  <a:schemeClr val="accent1">
                    <a:lumMod val="60000"/>
                    <a:lumOff val="40000"/>
                  </a:schemeClr>
                </a:solidFill>
                <a:effectLst>
                  <a:outerShdw blurRad="38100" dist="25400" dir="5400000" algn="ctr" rotWithShape="0">
                    <a:srgbClr val="6E747A">
                      <a:alpha val="43000"/>
                    </a:srgbClr>
                  </a:outerShdw>
                </a:effectLst>
                <a:latin typeface="宋体" panose="02010600030101010101" pitchFamily="2" charset="-122"/>
              </a:rPr>
              <a:t> </a:t>
            </a:r>
            <a:endParaRPr lang="en-US" altLang="en-US" b="1">
              <a:solidFill>
                <a:schemeClr val="accent1">
                  <a:lumMod val="60000"/>
                  <a:lumOff val="40000"/>
                </a:schemeClr>
              </a:solidFill>
              <a:effectLst>
                <a:outerShdw blurRad="38100" dist="25400" dir="5400000" algn="ctr" rotWithShape="0">
                  <a:srgbClr val="6E747A">
                    <a:alpha val="43000"/>
                  </a:srgbClr>
                </a:outerShdw>
              </a:effectLst>
              <a:latin typeface="宋体" panose="02010600030101010101" pitchFamily="2" charset="-122"/>
            </a:endParaRPr>
          </a:p>
        </p:txBody>
      </p:sp>
      <p:pic>
        <p:nvPicPr>
          <p:cNvPr id="2" name="图片 1" descr="用户PAD图"/>
          <p:cNvPicPr>
            <a:picLocks noChangeAspect="1"/>
          </p:cNvPicPr>
          <p:nvPr/>
        </p:nvPicPr>
        <p:blipFill>
          <a:blip r:embed="rId1"/>
          <a:srcRect r="765" b="50574"/>
          <a:stretch>
            <a:fillRect/>
          </a:stretch>
        </p:blipFill>
        <p:spPr>
          <a:xfrm>
            <a:off x="4429125" y="269240"/>
            <a:ext cx="10176510" cy="6155690"/>
          </a:xfrm>
          <a:prstGeom prst="rect">
            <a:avLst/>
          </a:prstGeom>
        </p:spPr>
      </p:pic>
      <p:pic>
        <p:nvPicPr>
          <p:cNvPr id="4" name="图片 3" descr="用户PAD图"/>
          <p:cNvPicPr>
            <a:picLocks noChangeAspect="1"/>
          </p:cNvPicPr>
          <p:nvPr/>
        </p:nvPicPr>
        <p:blipFill>
          <a:blip r:embed="rId1"/>
          <a:srcRect t="49139" r="-978"/>
          <a:stretch>
            <a:fillRect/>
          </a:stretch>
        </p:blipFill>
        <p:spPr>
          <a:xfrm>
            <a:off x="3909695" y="895350"/>
            <a:ext cx="8281670" cy="50666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156"/>
                                        </p:tgtEl>
                                        <p:attrNameLst>
                                          <p:attrName>style.visibility</p:attrName>
                                        </p:attrNameLst>
                                      </p:cBhvr>
                                      <p:to>
                                        <p:strVal val="visible"/>
                                      </p:to>
                                    </p:set>
                                    <p:anim calcmode="discrete" valueType="clr">
                                      <p:cBhvr override="childStyle">
                                        <p:cTn id="7" dur="80"/>
                                        <p:tgtEl>
                                          <p:spTgt spid="15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56"/>
                                        </p:tgtEl>
                                        <p:attrNameLst>
                                          <p:attrName>fillcolor</p:attrName>
                                        </p:attrNameLst>
                                      </p:cBhvr>
                                      <p:tavLst>
                                        <p:tav tm="0">
                                          <p:val>
                                            <p:clrVal>
                                              <a:schemeClr val="accent2"/>
                                            </p:clrVal>
                                          </p:val>
                                        </p:tav>
                                        <p:tav tm="50000">
                                          <p:val>
                                            <p:clrVal>
                                              <a:schemeClr val="hlink"/>
                                            </p:clrVal>
                                          </p:val>
                                        </p:tav>
                                      </p:tavLst>
                                    </p:anim>
                                    <p:set>
                                      <p:cBhvr>
                                        <p:cTn id="9" dur="80"/>
                                        <p:tgtEl>
                                          <p:spTgt spid="156"/>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2" presetClass="exit" presetSubtype="4" fill="hold" nodeType="clickEffect">
                                  <p:stCondLst>
                                    <p:cond delay="0"/>
                                  </p:stCondLst>
                                  <p:childTnLst>
                                    <p:animEffect transition="out" filter="wipe(down)">
                                      <p:cBhvr>
                                        <p:cTn id="13" dur="500"/>
                                        <p:tgtEl>
                                          <p:spTgt spid="2"/>
                                        </p:tgtEl>
                                      </p:cBhvr>
                                    </p:animEffect>
                                    <p:set>
                                      <p:cBhvr>
                                        <p:cTn id="14" dur="1" fill="hold">
                                          <p:stCondLst>
                                            <p:cond delay="499"/>
                                          </p:stCondLst>
                                        </p:cTn>
                                        <p:tgtEl>
                                          <p:spTgt spid="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7" presetClass="entr" presetSubtype="0" fill="hold" nodeType="clickEffect">
                                  <p:stCondLst>
                                    <p:cond delay="0"/>
                                  </p:stCondLst>
                                  <p:iterate type="lt">
                                    <p:tmPct val="50000"/>
                                  </p:iterate>
                                  <p:childTnLst>
                                    <p:set>
                                      <p:cBhvr>
                                        <p:cTn id="23" dur="1" fill="hold">
                                          <p:stCondLst>
                                            <p:cond delay="0"/>
                                          </p:stCondLst>
                                        </p:cTn>
                                        <p:tgtEl>
                                          <p:spTgt spid="156">
                                            <p:txEl>
                                              <p:pRg st="0" end="0"/>
                                            </p:txEl>
                                          </p:spTgt>
                                        </p:tgtEl>
                                        <p:attrNameLst>
                                          <p:attrName>style.visibility</p:attrName>
                                        </p:attrNameLst>
                                      </p:cBhvr>
                                      <p:to>
                                        <p:strVal val="visible"/>
                                      </p:to>
                                    </p:set>
                                    <p:anim calcmode="discrete" valueType="clr">
                                      <p:cBhvr override="childStyle">
                                        <p:cTn id="24" dur="80"/>
                                        <p:tgtEl>
                                          <p:spTgt spid="156">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5" dur="80"/>
                                        <p:tgtEl>
                                          <p:spTgt spid="156">
                                            <p:txEl>
                                              <p:pRg st="0" end="0"/>
                                            </p:txEl>
                                          </p:spTgt>
                                        </p:tgtEl>
                                        <p:attrNameLst>
                                          <p:attrName>fillcolor</p:attrName>
                                        </p:attrNameLst>
                                      </p:cBhvr>
                                      <p:tavLst>
                                        <p:tav tm="0">
                                          <p:val>
                                            <p:clrVal>
                                              <a:schemeClr val="accent2"/>
                                            </p:clrVal>
                                          </p:val>
                                        </p:tav>
                                        <p:tav tm="50000">
                                          <p:val>
                                            <p:clrVal>
                                              <a:schemeClr val="hlink"/>
                                            </p:clrVal>
                                          </p:val>
                                        </p:tav>
                                      </p:tavLst>
                                    </p:anim>
                                    <p:set>
                                      <p:cBhvr>
                                        <p:cTn id="26" dur="80"/>
                                        <p:tgtEl>
                                          <p:spTgt spid="156">
                                            <p:txEl>
                                              <p:pRg st="0" end="0"/>
                                            </p:txEl>
                                          </p:spTgt>
                                        </p:tgtEl>
                                        <p:attrNameLst>
                                          <p:attrName>fill.type</p:attrName>
                                        </p:attrNameLst>
                                      </p:cBhvr>
                                      <p:to>
                                        <p:strVal val="solid"/>
                                      </p:to>
                                    </p:set>
                                  </p:childTnLst>
                                </p:cTn>
                              </p:par>
                              <p:par>
                                <p:cTn id="27" presetID="27" presetClass="entr" presetSubtype="0" fill="hold" nodeType="withEffect">
                                  <p:stCondLst>
                                    <p:cond delay="0"/>
                                  </p:stCondLst>
                                  <p:iterate type="lt">
                                    <p:tmPct val="50000"/>
                                  </p:iterate>
                                  <p:childTnLst>
                                    <p:set>
                                      <p:cBhvr>
                                        <p:cTn id="28" dur="1" fill="hold">
                                          <p:stCondLst>
                                            <p:cond delay="0"/>
                                          </p:stCondLst>
                                        </p:cTn>
                                        <p:tgtEl>
                                          <p:spTgt spid="156">
                                            <p:txEl>
                                              <p:pRg st="1" end="1"/>
                                            </p:txEl>
                                          </p:spTgt>
                                        </p:tgtEl>
                                        <p:attrNameLst>
                                          <p:attrName>style.visibility</p:attrName>
                                        </p:attrNameLst>
                                      </p:cBhvr>
                                      <p:to>
                                        <p:strVal val="visible"/>
                                      </p:to>
                                    </p:set>
                                    <p:anim calcmode="discrete" valueType="clr">
                                      <p:cBhvr override="childStyle">
                                        <p:cTn id="29" dur="80"/>
                                        <p:tgtEl>
                                          <p:spTgt spid="156">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0" dur="80"/>
                                        <p:tgtEl>
                                          <p:spTgt spid="156">
                                            <p:txEl>
                                              <p:pRg st="1" end="1"/>
                                            </p:txEl>
                                          </p:spTgt>
                                        </p:tgtEl>
                                        <p:attrNameLst>
                                          <p:attrName>fillcolor</p:attrName>
                                        </p:attrNameLst>
                                      </p:cBhvr>
                                      <p:tavLst>
                                        <p:tav tm="0">
                                          <p:val>
                                            <p:clrVal>
                                              <a:schemeClr val="accent2"/>
                                            </p:clrVal>
                                          </p:val>
                                        </p:tav>
                                        <p:tav tm="50000">
                                          <p:val>
                                            <p:clrVal>
                                              <a:schemeClr val="hlink"/>
                                            </p:clrVal>
                                          </p:val>
                                        </p:tav>
                                      </p:tavLst>
                                    </p:anim>
                                    <p:set>
                                      <p:cBhvr>
                                        <p:cTn id="31" dur="80"/>
                                        <p:tgtEl>
                                          <p:spTgt spid="156">
                                            <p:txEl>
                                              <p:pRg st="1" end="1"/>
                                            </p:txEl>
                                          </p:spTgt>
                                        </p:tgtEl>
                                        <p:attrNameLst>
                                          <p:attrName>fill.type</p:attrName>
                                        </p:attrNameLst>
                                      </p:cBhvr>
                                      <p:to>
                                        <p:strVal val="solid"/>
                                      </p:to>
                                    </p:set>
                                  </p:childTnLst>
                                </p:cTn>
                              </p:par>
                              <p:par>
                                <p:cTn id="32" presetID="27" presetClass="entr" presetSubtype="0" fill="hold" nodeType="withEffect">
                                  <p:stCondLst>
                                    <p:cond delay="0"/>
                                  </p:stCondLst>
                                  <p:iterate type="lt">
                                    <p:tmPct val="50000"/>
                                  </p:iterate>
                                  <p:childTnLst>
                                    <p:set>
                                      <p:cBhvr>
                                        <p:cTn id="33" dur="1" fill="hold">
                                          <p:stCondLst>
                                            <p:cond delay="0"/>
                                          </p:stCondLst>
                                        </p:cTn>
                                        <p:tgtEl>
                                          <p:spTgt spid="156">
                                            <p:txEl>
                                              <p:pRg st="2" end="2"/>
                                            </p:txEl>
                                          </p:spTgt>
                                        </p:tgtEl>
                                        <p:attrNameLst>
                                          <p:attrName>style.visibility</p:attrName>
                                        </p:attrNameLst>
                                      </p:cBhvr>
                                      <p:to>
                                        <p:strVal val="visible"/>
                                      </p:to>
                                    </p:set>
                                    <p:anim calcmode="discrete" valueType="clr">
                                      <p:cBhvr override="childStyle">
                                        <p:cTn id="34" dur="80"/>
                                        <p:tgtEl>
                                          <p:spTgt spid="156">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5" dur="80"/>
                                        <p:tgtEl>
                                          <p:spTgt spid="156">
                                            <p:txEl>
                                              <p:pRg st="2" end="2"/>
                                            </p:txEl>
                                          </p:spTgt>
                                        </p:tgtEl>
                                        <p:attrNameLst>
                                          <p:attrName>fillcolor</p:attrName>
                                        </p:attrNameLst>
                                      </p:cBhvr>
                                      <p:tavLst>
                                        <p:tav tm="0">
                                          <p:val>
                                            <p:clrVal>
                                              <a:schemeClr val="accent2"/>
                                            </p:clrVal>
                                          </p:val>
                                        </p:tav>
                                        <p:tav tm="50000">
                                          <p:val>
                                            <p:clrVal>
                                              <a:schemeClr val="hlink"/>
                                            </p:clrVal>
                                          </p:val>
                                        </p:tav>
                                      </p:tavLst>
                                    </p:anim>
                                    <p:set>
                                      <p:cBhvr>
                                        <p:cTn id="36" dur="80"/>
                                        <p:tgtEl>
                                          <p:spTgt spid="156">
                                            <p:txEl>
                                              <p:pRg st="2" end="2"/>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p:bldP spid="156"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kern="0" dirty="0">
                  <a:solidFill>
                    <a:schemeClr val="accent1"/>
                  </a:solidFill>
                  <a:latin typeface="微软雅黑" panose="020B0503020204020204" pitchFamily="34" charset="-122"/>
                  <a:ea typeface="微软雅黑" panose="020B0503020204020204" pitchFamily="34" charset="-122"/>
                  <a:sym typeface="+mn-ea"/>
                </a:rPr>
                <a:t>用户以及管理员相关</a:t>
              </a:r>
              <a:r>
                <a:rPr lang="en-US" altLang="zh-CN" sz="2400" kern="0" dirty="0">
                  <a:solidFill>
                    <a:schemeClr val="accent1"/>
                  </a:solidFill>
                  <a:latin typeface="微软雅黑" panose="020B0503020204020204" pitchFamily="34" charset="-122"/>
                  <a:ea typeface="微软雅黑" panose="020B0503020204020204" pitchFamily="34" charset="-122"/>
                  <a:sym typeface="+mn-ea"/>
                </a:rPr>
                <a:t>N-S</a:t>
              </a:r>
              <a:r>
                <a:rPr lang="zh-CN" altLang="en-US" sz="2400" kern="0" dirty="0">
                  <a:solidFill>
                    <a:schemeClr val="accent1"/>
                  </a:solidFill>
                  <a:latin typeface="微软雅黑" panose="020B0503020204020204" pitchFamily="34" charset="-122"/>
                  <a:ea typeface="微软雅黑" panose="020B0503020204020204" pitchFamily="34" charset="-122"/>
                  <a:sym typeface="+mn-ea"/>
                </a:rPr>
                <a:t>图</a:t>
              </a:r>
              <a:endParaRPr lang="zh-CN" altLang="en-US" sz="2400" kern="0" dirty="0">
                <a:solidFill>
                  <a:schemeClr val="accent1"/>
                </a:solidFill>
                <a:latin typeface="微软雅黑" panose="020B0503020204020204" pitchFamily="34" charset="-122"/>
                <a:ea typeface="微软雅黑" panose="020B0503020204020204" pitchFamily="34" charset="-122"/>
                <a:sym typeface="+mn-ea"/>
              </a:endParaRPr>
            </a:p>
          </p:txBody>
        </p:sp>
      </p:grpSp>
      <p:pic>
        <p:nvPicPr>
          <p:cNvPr id="2" name="图片 -2147482508" descr="用户、管理员N-S图"/>
          <p:cNvPicPr>
            <a:picLocks noChangeAspect="1"/>
          </p:cNvPicPr>
          <p:nvPr/>
        </p:nvPicPr>
        <p:blipFill>
          <a:blip r:embed="rId1"/>
          <a:srcRect l="6516" t="4021" r="54167" b="56570"/>
          <a:stretch>
            <a:fillRect/>
          </a:stretch>
        </p:blipFill>
        <p:spPr>
          <a:xfrm>
            <a:off x="1753235" y="1351280"/>
            <a:ext cx="3052445" cy="4437380"/>
          </a:xfrm>
          <a:prstGeom prst="rect">
            <a:avLst/>
          </a:prstGeom>
          <a:noFill/>
          <a:ln w="9525">
            <a:noFill/>
          </a:ln>
        </p:spPr>
      </p:pic>
      <p:graphicFrame>
        <p:nvGraphicFramePr>
          <p:cNvPr id="3" name="表格 2"/>
          <p:cNvGraphicFramePr/>
          <p:nvPr/>
        </p:nvGraphicFramePr>
        <p:xfrm>
          <a:off x="5460047" y="2503170"/>
          <a:ext cx="5411788" cy="2133600"/>
        </p:xfrm>
        <a:graphic>
          <a:graphicData uri="http://schemas.openxmlformats.org/drawingml/2006/table">
            <a:tbl>
              <a:tblPr firstRow="1" bandRow="1">
                <a:tableStyleId>{22838BEF-8BB2-4498-84A7-C5851F593DF1}</a:tableStyleId>
              </a:tblPr>
              <a:tblGrid>
                <a:gridCol w="5411788"/>
              </a:tblGrid>
              <a:tr h="2133600">
                <a:tc>
                  <a:txBody>
                    <a:bodyPr/>
                    <a:p>
                      <a:pPr indent="0">
                        <a:buNone/>
                      </a:pPr>
                      <a:r>
                        <a:rPr lang="en-US" sz="2000">
                          <a:solidFill>
                            <a:schemeClr val="accent1">
                              <a:lumMod val="60000"/>
                              <a:lumOff val="40000"/>
                            </a:schemeClr>
                          </a:solidFill>
                        </a:rPr>
                        <a:t>登录界面模块：	</a:t>
                      </a:r>
                      <a:endParaRPr lang="en-US" sz="2000">
                        <a:solidFill>
                          <a:schemeClr val="accent1">
                            <a:lumMod val="60000"/>
                            <a:lumOff val="40000"/>
                          </a:schemeClr>
                        </a:solidFill>
                      </a:endParaRPr>
                    </a:p>
                    <a:p>
                      <a:pPr indent="0">
                        <a:buNone/>
                      </a:pPr>
                      <a:endParaRPr lang="en-US" sz="2000">
                        <a:solidFill>
                          <a:schemeClr val="accent1">
                            <a:lumMod val="60000"/>
                            <a:lumOff val="40000"/>
                          </a:schemeClr>
                        </a:solidFill>
                      </a:endParaRPr>
                    </a:p>
                    <a:p>
                      <a:pPr indent="0">
                        <a:buNone/>
                      </a:pPr>
                      <a:r>
                        <a:rPr lang="en-US" sz="2000">
                          <a:solidFill>
                            <a:schemeClr val="accent1">
                              <a:lumMod val="60000"/>
                              <a:lumOff val="40000"/>
                            </a:schemeClr>
                          </a:solidFill>
                        </a:rPr>
                        <a:t>功能：用户或管理员进行登陆	</a:t>
                      </a:r>
                      <a:endParaRPr lang="en-US" sz="2000">
                        <a:solidFill>
                          <a:schemeClr val="accent1">
                            <a:lumMod val="60000"/>
                            <a:lumOff val="40000"/>
                          </a:schemeClr>
                        </a:solidFill>
                      </a:endParaRPr>
                    </a:p>
                    <a:p>
                      <a:pPr indent="0">
                        <a:buNone/>
                      </a:pPr>
                      <a:endParaRPr lang="en-US" sz="2000">
                        <a:solidFill>
                          <a:schemeClr val="accent1">
                            <a:lumMod val="60000"/>
                            <a:lumOff val="40000"/>
                          </a:schemeClr>
                        </a:solidFill>
                      </a:endParaRPr>
                    </a:p>
                    <a:p>
                      <a:pPr indent="0">
                        <a:buNone/>
                      </a:pPr>
                      <a:r>
                        <a:rPr lang="en-US" sz="2000">
                          <a:solidFill>
                            <a:schemeClr val="accent1">
                              <a:lumMod val="60000"/>
                              <a:lumOff val="40000"/>
                            </a:schemeClr>
                          </a:solidFill>
                        </a:rPr>
                        <a:t>输入：账号及密码	</a:t>
                      </a:r>
                      <a:endParaRPr lang="en-US" sz="2000">
                        <a:solidFill>
                          <a:schemeClr val="accent1">
                            <a:lumMod val="60000"/>
                            <a:lumOff val="40000"/>
                          </a:schemeClr>
                        </a:solidFill>
                      </a:endParaRPr>
                    </a:p>
                    <a:p>
                      <a:pPr indent="0">
                        <a:buNone/>
                      </a:pPr>
                      <a:endParaRPr lang="en-US" sz="2000">
                        <a:solidFill>
                          <a:schemeClr val="accent1">
                            <a:lumMod val="60000"/>
                            <a:lumOff val="40000"/>
                          </a:schemeClr>
                        </a:solidFill>
                      </a:endParaRPr>
                    </a:p>
                    <a:p>
                      <a:pPr indent="0">
                        <a:buNone/>
                      </a:pPr>
                      <a:r>
                        <a:rPr lang="en-US" sz="2000">
                          <a:solidFill>
                            <a:schemeClr val="accent1">
                              <a:lumMod val="60000"/>
                              <a:lumOff val="40000"/>
                            </a:schemeClr>
                          </a:solidFill>
                        </a:rPr>
                        <a:t>输出：和账号对应的用户的相关信息</a:t>
                      </a:r>
                      <a:endParaRPr lang="en-US" altLang="en-US" sz="2000">
                        <a:solidFill>
                          <a:schemeClr val="accent1">
                            <a:lumMod val="60000"/>
                            <a:lumOff val="40000"/>
                          </a:schemeClr>
                        </a:solidFill>
                      </a:endParaRPr>
                    </a:p>
                  </a:txBody>
                  <a:tcPr marL="68580" marR="68580" marT="0" marB="0" vert="horz" anchor="t" anchorCtr="0">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kern="0" dirty="0">
                  <a:solidFill>
                    <a:schemeClr val="accent1"/>
                  </a:solidFill>
                  <a:latin typeface="微软雅黑" panose="020B0503020204020204" pitchFamily="34" charset="-122"/>
                  <a:ea typeface="微软雅黑" panose="020B0503020204020204" pitchFamily="34" charset="-122"/>
                  <a:sym typeface="+mn-ea"/>
                </a:rPr>
                <a:t>用户以及管理员相关</a:t>
              </a:r>
              <a:r>
                <a:rPr lang="en-US" altLang="zh-CN" sz="2400" kern="0" dirty="0">
                  <a:solidFill>
                    <a:schemeClr val="accent1"/>
                  </a:solidFill>
                  <a:latin typeface="微软雅黑" panose="020B0503020204020204" pitchFamily="34" charset="-122"/>
                  <a:ea typeface="微软雅黑" panose="020B0503020204020204" pitchFamily="34" charset="-122"/>
                  <a:sym typeface="+mn-ea"/>
                </a:rPr>
                <a:t>N-S</a:t>
              </a:r>
              <a:r>
                <a:rPr lang="zh-CN" altLang="en-US" sz="2400" kern="0" dirty="0">
                  <a:solidFill>
                    <a:schemeClr val="accent1"/>
                  </a:solidFill>
                  <a:latin typeface="微软雅黑" panose="020B0503020204020204" pitchFamily="34" charset="-122"/>
                  <a:ea typeface="微软雅黑" panose="020B0503020204020204" pitchFamily="34" charset="-122"/>
                  <a:sym typeface="+mn-ea"/>
                </a:rPr>
                <a:t>图</a:t>
              </a:r>
              <a:endParaRPr lang="zh-CN" altLang="en-US" sz="2400" kern="0" dirty="0">
                <a:solidFill>
                  <a:schemeClr val="accent1"/>
                </a:solidFill>
                <a:latin typeface="微软雅黑" panose="020B0503020204020204" pitchFamily="34" charset="-122"/>
                <a:ea typeface="微软雅黑" panose="020B0503020204020204" pitchFamily="34" charset="-122"/>
                <a:sym typeface="+mn-ea"/>
              </a:endParaRPr>
            </a:p>
          </p:txBody>
        </p:sp>
      </p:grpSp>
      <p:graphicFrame>
        <p:nvGraphicFramePr>
          <p:cNvPr id="3" name="表格 2"/>
          <p:cNvGraphicFramePr/>
          <p:nvPr/>
        </p:nvGraphicFramePr>
        <p:xfrm>
          <a:off x="5735637" y="2582545"/>
          <a:ext cx="5412105" cy="2153285"/>
        </p:xfrm>
        <a:graphic>
          <a:graphicData uri="http://schemas.openxmlformats.org/drawingml/2006/table">
            <a:tbl>
              <a:tblPr firstRow="1" bandRow="1">
                <a:tableStyleId>{22838BEF-8BB2-4498-84A7-C5851F593DF1}</a:tableStyleId>
              </a:tblPr>
              <a:tblGrid>
                <a:gridCol w="5411788"/>
              </a:tblGrid>
              <a:tr h="2153285">
                <a:tc>
                  <a:txBody>
                    <a:bodyPr/>
                    <a:p>
                      <a:pPr algn="l">
                        <a:buClrTx/>
                        <a:buSzTx/>
                        <a:buFontTx/>
                        <a:buNone/>
                      </a:pPr>
                      <a:r>
                        <a:rPr lang="en-US" sz="2000" b="1">
                          <a:solidFill>
                            <a:schemeClr val="accent1">
                              <a:lumMod val="60000"/>
                              <a:lumOff val="40000"/>
                            </a:schemeClr>
                          </a:solidFill>
                        </a:rPr>
                        <a:t>举报功能模块：</a:t>
                      </a:r>
                      <a:r>
                        <a:rPr lang="en-US" sz="2000">
                          <a:solidFill>
                            <a:schemeClr val="accent1">
                              <a:lumMod val="60000"/>
                              <a:lumOff val="40000"/>
                            </a:schemeClr>
                          </a:solidFill>
                        </a:rPr>
                        <a:t>	</a:t>
                      </a:r>
                      <a:endParaRPr lang="en-US" sz="2000">
                        <a:solidFill>
                          <a:schemeClr val="accent1">
                            <a:lumMod val="60000"/>
                            <a:lumOff val="40000"/>
                          </a:schemeClr>
                        </a:solidFill>
                      </a:endParaRPr>
                    </a:p>
                    <a:p>
                      <a:pPr algn="l">
                        <a:buClrTx/>
                        <a:buSzTx/>
                        <a:buFontTx/>
                        <a:buNone/>
                      </a:pPr>
                      <a:endParaRPr lang="en-US" sz="2000">
                        <a:solidFill>
                          <a:schemeClr val="accent1">
                            <a:lumMod val="60000"/>
                            <a:lumOff val="40000"/>
                          </a:schemeClr>
                        </a:solidFill>
                      </a:endParaRPr>
                    </a:p>
                    <a:p>
                      <a:pPr algn="l">
                        <a:buClrTx/>
                        <a:buSzTx/>
                        <a:buFontTx/>
                        <a:buNone/>
                      </a:pPr>
                      <a:r>
                        <a:rPr lang="en-US" sz="2000" b="1">
                          <a:solidFill>
                            <a:schemeClr val="accent1">
                              <a:lumMod val="60000"/>
                              <a:lumOff val="40000"/>
                            </a:schemeClr>
                          </a:solidFill>
                        </a:rPr>
                        <a:t>功能</a:t>
                      </a:r>
                      <a:r>
                        <a:rPr lang="en-US" sz="2000">
                          <a:solidFill>
                            <a:schemeClr val="accent1">
                              <a:lumMod val="60000"/>
                              <a:lumOff val="40000"/>
                            </a:schemeClr>
                          </a:solidFill>
                        </a:rPr>
                        <a:t>：举报违规帖子或者用户	</a:t>
                      </a:r>
                      <a:endParaRPr lang="en-US" sz="2000">
                        <a:solidFill>
                          <a:schemeClr val="accent1">
                            <a:lumMod val="60000"/>
                            <a:lumOff val="40000"/>
                          </a:schemeClr>
                        </a:solidFill>
                      </a:endParaRPr>
                    </a:p>
                    <a:p>
                      <a:pPr algn="l">
                        <a:buClrTx/>
                        <a:buSzTx/>
                        <a:buFontTx/>
                        <a:buNone/>
                      </a:pPr>
                      <a:endParaRPr lang="en-US" sz="2000">
                        <a:solidFill>
                          <a:schemeClr val="accent1">
                            <a:lumMod val="60000"/>
                            <a:lumOff val="40000"/>
                          </a:schemeClr>
                        </a:solidFill>
                      </a:endParaRPr>
                    </a:p>
                    <a:p>
                      <a:pPr algn="l">
                        <a:buClrTx/>
                        <a:buSzTx/>
                        <a:buFontTx/>
                        <a:buNone/>
                      </a:pPr>
                      <a:r>
                        <a:rPr lang="en-US" sz="2000" b="1">
                          <a:solidFill>
                            <a:schemeClr val="accent1">
                              <a:lumMod val="60000"/>
                              <a:lumOff val="40000"/>
                            </a:schemeClr>
                          </a:solidFill>
                        </a:rPr>
                        <a:t>输入</a:t>
                      </a:r>
                      <a:r>
                        <a:rPr lang="en-US" sz="2000">
                          <a:solidFill>
                            <a:schemeClr val="accent1">
                              <a:lumMod val="60000"/>
                              <a:lumOff val="40000"/>
                            </a:schemeClr>
                          </a:solidFill>
                        </a:rPr>
                        <a:t>：举报对象以及内容</a:t>
                      </a:r>
                      <a:endParaRPr lang="en-US" sz="2000">
                        <a:solidFill>
                          <a:schemeClr val="accent1">
                            <a:lumMod val="60000"/>
                            <a:lumOff val="40000"/>
                          </a:schemeClr>
                        </a:solidFill>
                      </a:endParaRPr>
                    </a:p>
                    <a:p>
                      <a:pPr algn="l">
                        <a:buClrTx/>
                        <a:buSzTx/>
                        <a:buFontTx/>
                        <a:buNone/>
                      </a:pPr>
                      <a:r>
                        <a:rPr lang="en-US" sz="2000">
                          <a:solidFill>
                            <a:schemeClr val="accent1">
                              <a:lumMod val="60000"/>
                              <a:lumOff val="40000"/>
                            </a:schemeClr>
                          </a:solidFill>
                        </a:rPr>
                        <a:t>	</a:t>
                      </a:r>
                      <a:endParaRPr lang="en-US" sz="2000">
                        <a:solidFill>
                          <a:schemeClr val="accent1">
                            <a:lumMod val="60000"/>
                            <a:lumOff val="40000"/>
                          </a:schemeClr>
                        </a:solidFill>
                      </a:endParaRPr>
                    </a:p>
                    <a:p>
                      <a:pPr algn="l">
                        <a:buClrTx/>
                        <a:buSzTx/>
                        <a:buFontTx/>
                        <a:buNone/>
                      </a:pPr>
                      <a:r>
                        <a:rPr lang="en-US" sz="2000" b="1">
                          <a:solidFill>
                            <a:schemeClr val="accent1">
                              <a:lumMod val="60000"/>
                              <a:lumOff val="40000"/>
                            </a:schemeClr>
                          </a:solidFill>
                        </a:rPr>
                        <a:t>输出</a:t>
                      </a:r>
                      <a:r>
                        <a:rPr lang="en-US" sz="2000">
                          <a:solidFill>
                            <a:schemeClr val="accent1">
                              <a:lumMod val="60000"/>
                              <a:lumOff val="40000"/>
                            </a:schemeClr>
                          </a:solidFill>
                        </a:rPr>
                        <a:t>：举报处理</a:t>
                      </a:r>
                      <a:endParaRPr lang="en-US" sz="2000" b="1">
                        <a:solidFill>
                          <a:schemeClr val="accent1">
                            <a:lumMod val="60000"/>
                            <a:lumOff val="40000"/>
                          </a:schemeClr>
                        </a:solidFill>
                      </a:endParaRPr>
                    </a:p>
                  </a:txBody>
                  <a:tcPr marL="68580" marR="68580" marT="0" marB="0" vert="horz" anchor="t" anchorCtr="0">
                    <a:noFill/>
                  </a:tcPr>
                </a:tc>
              </a:tr>
            </a:tbl>
          </a:graphicData>
        </a:graphic>
      </p:graphicFrame>
      <p:pic>
        <p:nvPicPr>
          <p:cNvPr id="2" name="图片 -2147482509" descr="登陆N-S"/>
          <p:cNvPicPr>
            <a:picLocks noChangeAspect="1"/>
          </p:cNvPicPr>
          <p:nvPr/>
        </p:nvPicPr>
        <p:blipFill>
          <a:blip r:embed="rId1"/>
          <a:srcRect l="55692" t="10416" r="4674" b="9586"/>
          <a:stretch>
            <a:fillRect/>
          </a:stretch>
        </p:blipFill>
        <p:spPr>
          <a:xfrm>
            <a:off x="1094740" y="1553845"/>
            <a:ext cx="4356100" cy="421132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kern="0" dirty="0">
                  <a:solidFill>
                    <a:schemeClr val="accent1"/>
                  </a:solidFill>
                  <a:latin typeface="微软雅黑" panose="020B0503020204020204" pitchFamily="34" charset="-122"/>
                  <a:ea typeface="微软雅黑" panose="020B0503020204020204" pitchFamily="34" charset="-122"/>
                  <a:sym typeface="+mn-ea"/>
                </a:rPr>
                <a:t>用户以及管理员相关</a:t>
              </a:r>
              <a:r>
                <a:rPr lang="en-US" altLang="zh-CN" sz="2400" kern="0" dirty="0">
                  <a:solidFill>
                    <a:schemeClr val="accent1"/>
                  </a:solidFill>
                  <a:latin typeface="微软雅黑" panose="020B0503020204020204" pitchFamily="34" charset="-122"/>
                  <a:ea typeface="微软雅黑" panose="020B0503020204020204" pitchFamily="34" charset="-122"/>
                  <a:sym typeface="+mn-ea"/>
                </a:rPr>
                <a:t>N-S</a:t>
              </a:r>
              <a:r>
                <a:rPr lang="zh-CN" altLang="en-US" sz="2400" kern="0" dirty="0">
                  <a:solidFill>
                    <a:schemeClr val="accent1"/>
                  </a:solidFill>
                  <a:latin typeface="微软雅黑" panose="020B0503020204020204" pitchFamily="34" charset="-122"/>
                  <a:ea typeface="微软雅黑" panose="020B0503020204020204" pitchFamily="34" charset="-122"/>
                  <a:sym typeface="+mn-ea"/>
                </a:rPr>
                <a:t>图</a:t>
              </a:r>
              <a:endParaRPr lang="zh-CN" altLang="en-US" sz="2400" kern="0" dirty="0">
                <a:solidFill>
                  <a:schemeClr val="accent1"/>
                </a:solidFill>
                <a:latin typeface="微软雅黑" panose="020B0503020204020204" pitchFamily="34" charset="-122"/>
                <a:ea typeface="微软雅黑" panose="020B0503020204020204" pitchFamily="34" charset="-122"/>
                <a:sym typeface="+mn-ea"/>
              </a:endParaRPr>
            </a:p>
          </p:txBody>
        </p:sp>
      </p:grpSp>
      <p:graphicFrame>
        <p:nvGraphicFramePr>
          <p:cNvPr id="3" name="表格 2"/>
          <p:cNvGraphicFramePr/>
          <p:nvPr>
            <p:custDataLst>
              <p:tags r:id="rId1"/>
            </p:custDataLst>
          </p:nvPr>
        </p:nvGraphicFramePr>
        <p:xfrm>
          <a:off x="5157470" y="2430145"/>
          <a:ext cx="5970270" cy="2762885"/>
        </p:xfrm>
        <a:graphic>
          <a:graphicData uri="http://schemas.openxmlformats.org/drawingml/2006/table">
            <a:tbl>
              <a:tblPr firstRow="1" bandRow="1">
                <a:tableStyleId>{22838BEF-8BB2-4498-84A7-C5851F593DF1}</a:tableStyleId>
              </a:tblPr>
              <a:tblGrid>
                <a:gridCol w="5970270"/>
              </a:tblGrid>
              <a:tr h="2762885">
                <a:tc>
                  <a:txBody>
                    <a:bodyPr/>
                    <a:p>
                      <a:pPr indent="0">
                        <a:buNone/>
                      </a:pPr>
                      <a:r>
                        <a:rPr lang="en-US" sz="2000" b="1">
                          <a:solidFill>
                            <a:schemeClr val="accent1">
                              <a:lumMod val="60000"/>
                              <a:lumOff val="40000"/>
                            </a:schemeClr>
                          </a:solidFill>
                        </a:rPr>
                        <a:t>用户功能模块：</a:t>
                      </a:r>
                      <a:r>
                        <a:rPr lang="en-US" sz="2000">
                          <a:solidFill>
                            <a:schemeClr val="accent1">
                              <a:lumMod val="60000"/>
                              <a:lumOff val="40000"/>
                            </a:schemeClr>
                          </a:solidFill>
                        </a:rPr>
                        <a:t>	</a:t>
                      </a:r>
                      <a:endParaRPr lang="en-US" sz="2000">
                        <a:solidFill>
                          <a:schemeClr val="accent1">
                            <a:lumMod val="60000"/>
                            <a:lumOff val="40000"/>
                          </a:schemeClr>
                        </a:solidFill>
                      </a:endParaRPr>
                    </a:p>
                    <a:p>
                      <a:pPr indent="0">
                        <a:buNone/>
                      </a:pPr>
                      <a:endParaRPr lang="en-US" sz="2000">
                        <a:solidFill>
                          <a:schemeClr val="accent1">
                            <a:lumMod val="60000"/>
                            <a:lumOff val="40000"/>
                          </a:schemeClr>
                        </a:solidFill>
                      </a:endParaRPr>
                    </a:p>
                    <a:p>
                      <a:pPr indent="0">
                        <a:buNone/>
                      </a:pPr>
                      <a:r>
                        <a:rPr lang="en-US" sz="2000" b="1">
                          <a:solidFill>
                            <a:schemeClr val="accent1">
                              <a:lumMod val="60000"/>
                              <a:lumOff val="40000"/>
                            </a:schemeClr>
                          </a:solidFill>
                        </a:rPr>
                        <a:t>功能</a:t>
                      </a:r>
                      <a:r>
                        <a:rPr lang="en-US" sz="2000">
                          <a:solidFill>
                            <a:schemeClr val="accent1">
                              <a:lumMod val="60000"/>
                              <a:lumOff val="40000"/>
                            </a:schemeClr>
                          </a:solidFill>
                        </a:rPr>
                        <a:t>：论坛交流、浏览功能，动植物科普功能、动物城友会功能	</a:t>
                      </a:r>
                      <a:endParaRPr lang="en-US" sz="2000">
                        <a:solidFill>
                          <a:schemeClr val="accent1">
                            <a:lumMod val="60000"/>
                            <a:lumOff val="40000"/>
                          </a:schemeClr>
                        </a:solidFill>
                      </a:endParaRPr>
                    </a:p>
                    <a:p>
                      <a:pPr indent="0">
                        <a:buNone/>
                      </a:pPr>
                      <a:endParaRPr lang="en-US" sz="2000">
                        <a:solidFill>
                          <a:schemeClr val="accent1">
                            <a:lumMod val="60000"/>
                            <a:lumOff val="40000"/>
                          </a:schemeClr>
                        </a:solidFill>
                      </a:endParaRPr>
                    </a:p>
                    <a:p>
                      <a:pPr indent="0">
                        <a:buNone/>
                      </a:pPr>
                      <a:r>
                        <a:rPr lang="en-US" sz="2000" b="1">
                          <a:solidFill>
                            <a:schemeClr val="accent1">
                              <a:lumMod val="60000"/>
                              <a:lumOff val="40000"/>
                            </a:schemeClr>
                          </a:solidFill>
                        </a:rPr>
                        <a:t>输入</a:t>
                      </a:r>
                      <a:r>
                        <a:rPr lang="en-US" sz="2000">
                          <a:solidFill>
                            <a:schemeClr val="accent1">
                              <a:lumMod val="60000"/>
                              <a:lumOff val="40000"/>
                            </a:schemeClr>
                          </a:solidFill>
                        </a:rPr>
                        <a:t>：点赞、评论、发帖、查看科普信息、查看活动等用户操作	</a:t>
                      </a:r>
                      <a:endParaRPr lang="en-US" sz="2000">
                        <a:solidFill>
                          <a:schemeClr val="accent1">
                            <a:lumMod val="60000"/>
                            <a:lumOff val="40000"/>
                          </a:schemeClr>
                        </a:solidFill>
                      </a:endParaRPr>
                    </a:p>
                    <a:p>
                      <a:pPr indent="0">
                        <a:buNone/>
                      </a:pPr>
                      <a:endParaRPr lang="en-US" sz="2000">
                        <a:solidFill>
                          <a:schemeClr val="accent1">
                            <a:lumMod val="60000"/>
                            <a:lumOff val="40000"/>
                          </a:schemeClr>
                        </a:solidFill>
                      </a:endParaRPr>
                    </a:p>
                    <a:p>
                      <a:pPr indent="0">
                        <a:buNone/>
                      </a:pPr>
                      <a:r>
                        <a:rPr lang="en-US" sz="2000" b="1">
                          <a:solidFill>
                            <a:schemeClr val="accent1">
                              <a:lumMod val="60000"/>
                              <a:lumOff val="40000"/>
                            </a:schemeClr>
                          </a:solidFill>
                        </a:rPr>
                        <a:t>输出</a:t>
                      </a:r>
                      <a:r>
                        <a:rPr lang="en-US" sz="2000">
                          <a:solidFill>
                            <a:schemeClr val="accent1">
                              <a:lumMod val="60000"/>
                              <a:lumOff val="40000"/>
                            </a:schemeClr>
                          </a:solidFill>
                        </a:rPr>
                        <a:t>：和用户操作对应的数据库信息调用以及显示</a:t>
                      </a:r>
                      <a:endParaRPr lang="en-US" sz="2000" b="1">
                        <a:solidFill>
                          <a:schemeClr val="accent1">
                            <a:lumMod val="60000"/>
                            <a:lumOff val="40000"/>
                          </a:schemeClr>
                        </a:solidFill>
                      </a:endParaRPr>
                    </a:p>
                  </a:txBody>
                  <a:tcPr marL="68580" marR="68580" marT="0" marB="0" vert="horz" anchor="t" anchorCtr="0">
                    <a:noFill/>
                  </a:tcPr>
                </a:tc>
              </a:tr>
            </a:tbl>
          </a:graphicData>
        </a:graphic>
      </p:graphicFrame>
      <p:pic>
        <p:nvPicPr>
          <p:cNvPr id="2" name="图片 -2147482506" descr="用户、管理员N-S图"/>
          <p:cNvPicPr>
            <a:picLocks noChangeAspect="1"/>
          </p:cNvPicPr>
          <p:nvPr/>
        </p:nvPicPr>
        <p:blipFill>
          <a:blip r:embed="rId2"/>
          <a:srcRect l="54420" t="1463" r="6236" b="54100"/>
          <a:stretch>
            <a:fillRect/>
          </a:stretch>
        </p:blipFill>
        <p:spPr>
          <a:xfrm>
            <a:off x="1456055" y="1108075"/>
            <a:ext cx="3301365" cy="540702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kern="0" dirty="0">
                  <a:solidFill>
                    <a:schemeClr val="accent1"/>
                  </a:solidFill>
                  <a:latin typeface="微软雅黑" panose="020B0503020204020204" pitchFamily="34" charset="-122"/>
                  <a:ea typeface="微软雅黑" panose="020B0503020204020204" pitchFamily="34" charset="-122"/>
                  <a:sym typeface="+mn-ea"/>
                </a:rPr>
                <a:t>用户以及管理员相关</a:t>
              </a:r>
              <a:r>
                <a:rPr lang="en-US" altLang="zh-CN" sz="2400" kern="0" dirty="0">
                  <a:solidFill>
                    <a:schemeClr val="accent1"/>
                  </a:solidFill>
                  <a:latin typeface="微软雅黑" panose="020B0503020204020204" pitchFamily="34" charset="-122"/>
                  <a:ea typeface="微软雅黑" panose="020B0503020204020204" pitchFamily="34" charset="-122"/>
                  <a:sym typeface="+mn-ea"/>
                </a:rPr>
                <a:t>N-S</a:t>
              </a:r>
              <a:r>
                <a:rPr lang="zh-CN" altLang="en-US" sz="2400" kern="0" dirty="0">
                  <a:solidFill>
                    <a:schemeClr val="accent1"/>
                  </a:solidFill>
                  <a:latin typeface="微软雅黑" panose="020B0503020204020204" pitchFamily="34" charset="-122"/>
                  <a:ea typeface="微软雅黑" panose="020B0503020204020204" pitchFamily="34" charset="-122"/>
                  <a:sym typeface="+mn-ea"/>
                </a:rPr>
                <a:t>图</a:t>
              </a:r>
              <a:endParaRPr lang="zh-CN" altLang="en-US" sz="2400" kern="0" dirty="0">
                <a:solidFill>
                  <a:schemeClr val="accent1"/>
                </a:solidFill>
                <a:latin typeface="微软雅黑" panose="020B0503020204020204" pitchFamily="34" charset="-122"/>
                <a:ea typeface="微软雅黑" panose="020B0503020204020204" pitchFamily="34" charset="-122"/>
                <a:sym typeface="+mn-ea"/>
              </a:endParaRPr>
            </a:p>
          </p:txBody>
        </p:sp>
      </p:grpSp>
      <p:graphicFrame>
        <p:nvGraphicFramePr>
          <p:cNvPr id="3" name="表格 2"/>
          <p:cNvGraphicFramePr/>
          <p:nvPr>
            <p:custDataLst>
              <p:tags r:id="rId1"/>
            </p:custDataLst>
          </p:nvPr>
        </p:nvGraphicFramePr>
        <p:xfrm>
          <a:off x="6196330" y="1988820"/>
          <a:ext cx="4980305" cy="2880360"/>
        </p:xfrm>
        <a:graphic>
          <a:graphicData uri="http://schemas.openxmlformats.org/drawingml/2006/table">
            <a:tbl>
              <a:tblPr firstRow="1" bandRow="1">
                <a:tableStyleId>{22838BEF-8BB2-4498-84A7-C5851F593DF1}</a:tableStyleId>
              </a:tblPr>
              <a:tblGrid>
                <a:gridCol w="4980305"/>
              </a:tblGrid>
              <a:tr h="2880360">
                <a:tc>
                  <a:txBody>
                    <a:bodyPr/>
                    <a:p>
                      <a:pPr indent="0">
                        <a:buNone/>
                      </a:pPr>
                      <a:r>
                        <a:rPr lang="en-US" sz="2000" b="1">
                          <a:solidFill>
                            <a:schemeClr val="accent1">
                              <a:lumMod val="60000"/>
                              <a:lumOff val="40000"/>
                            </a:schemeClr>
                          </a:solidFill>
                        </a:rPr>
                        <a:t>管理员功能模块：</a:t>
                      </a:r>
                      <a:r>
                        <a:rPr lang="en-US" sz="2000">
                          <a:solidFill>
                            <a:schemeClr val="accent1">
                              <a:lumMod val="60000"/>
                              <a:lumOff val="40000"/>
                            </a:schemeClr>
                          </a:solidFill>
                        </a:rPr>
                        <a:t>	</a:t>
                      </a:r>
                      <a:endParaRPr lang="en-US" sz="2000">
                        <a:solidFill>
                          <a:schemeClr val="accent1">
                            <a:lumMod val="60000"/>
                            <a:lumOff val="40000"/>
                          </a:schemeClr>
                        </a:solidFill>
                      </a:endParaRPr>
                    </a:p>
                    <a:p>
                      <a:pPr indent="0">
                        <a:buNone/>
                      </a:pPr>
                      <a:endParaRPr lang="en-US" sz="2000" b="1">
                        <a:solidFill>
                          <a:schemeClr val="accent1">
                            <a:lumMod val="60000"/>
                            <a:lumOff val="40000"/>
                          </a:schemeClr>
                        </a:solidFill>
                      </a:endParaRPr>
                    </a:p>
                    <a:p>
                      <a:pPr indent="0">
                        <a:buNone/>
                      </a:pPr>
                      <a:r>
                        <a:rPr lang="en-US" sz="2000" b="1">
                          <a:solidFill>
                            <a:schemeClr val="accent1">
                              <a:lumMod val="60000"/>
                              <a:lumOff val="40000"/>
                            </a:schemeClr>
                          </a:solidFill>
                        </a:rPr>
                        <a:t>功能</a:t>
                      </a:r>
                      <a:r>
                        <a:rPr lang="en-US" sz="2000">
                          <a:solidFill>
                            <a:schemeClr val="accent1">
                              <a:lumMod val="60000"/>
                              <a:lumOff val="40000"/>
                            </a:schemeClr>
                          </a:solidFill>
                        </a:rPr>
                        <a:t>：审核功能	</a:t>
                      </a:r>
                      <a:endParaRPr lang="en-US" sz="2000">
                        <a:solidFill>
                          <a:schemeClr val="accent1">
                            <a:lumMod val="60000"/>
                            <a:lumOff val="40000"/>
                          </a:schemeClr>
                        </a:solidFill>
                      </a:endParaRPr>
                    </a:p>
                    <a:p>
                      <a:pPr indent="0">
                        <a:buNone/>
                      </a:pPr>
                      <a:endParaRPr lang="en-US" sz="2000" b="1">
                        <a:solidFill>
                          <a:schemeClr val="accent1">
                            <a:lumMod val="60000"/>
                            <a:lumOff val="40000"/>
                          </a:schemeClr>
                        </a:solidFill>
                      </a:endParaRPr>
                    </a:p>
                    <a:p>
                      <a:pPr indent="0">
                        <a:buNone/>
                      </a:pPr>
                      <a:r>
                        <a:rPr lang="en-US" sz="2000" b="1">
                          <a:solidFill>
                            <a:schemeClr val="accent1">
                              <a:lumMod val="60000"/>
                              <a:lumOff val="40000"/>
                            </a:schemeClr>
                          </a:solidFill>
                        </a:rPr>
                        <a:t>输入</a:t>
                      </a:r>
                      <a:r>
                        <a:rPr lang="en-US" sz="2000">
                          <a:solidFill>
                            <a:schemeClr val="accent1">
                              <a:lumMod val="60000"/>
                              <a:lumOff val="40000"/>
                            </a:schemeClr>
                          </a:solidFill>
                        </a:rPr>
                        <a:t>：用户发起活动的操作、用户修改科普信息的操作、用户举报的操作等	</a:t>
                      </a:r>
                      <a:endParaRPr lang="en-US" sz="2000">
                        <a:solidFill>
                          <a:schemeClr val="accent1">
                            <a:lumMod val="60000"/>
                            <a:lumOff val="40000"/>
                          </a:schemeClr>
                        </a:solidFill>
                      </a:endParaRPr>
                    </a:p>
                    <a:p>
                      <a:pPr indent="0">
                        <a:buNone/>
                      </a:pPr>
                      <a:endParaRPr lang="en-US" sz="2000" b="1">
                        <a:solidFill>
                          <a:schemeClr val="accent1">
                            <a:lumMod val="60000"/>
                            <a:lumOff val="40000"/>
                          </a:schemeClr>
                        </a:solidFill>
                      </a:endParaRPr>
                    </a:p>
                    <a:p>
                      <a:pPr indent="0">
                        <a:buNone/>
                      </a:pPr>
                      <a:r>
                        <a:rPr lang="en-US" sz="2000" b="1">
                          <a:solidFill>
                            <a:schemeClr val="accent1">
                              <a:lumMod val="60000"/>
                              <a:lumOff val="40000"/>
                            </a:schemeClr>
                          </a:solidFill>
                        </a:rPr>
                        <a:t>输出</a:t>
                      </a:r>
                      <a:r>
                        <a:rPr lang="en-US" sz="2000">
                          <a:solidFill>
                            <a:schemeClr val="accent1">
                              <a:lumMod val="60000"/>
                              <a:lumOff val="40000"/>
                            </a:schemeClr>
                          </a:solidFill>
                        </a:rPr>
                        <a:t>：和管理员操作对应的数据库信息调用以及信息反馈给用户</a:t>
                      </a:r>
                      <a:endParaRPr lang="en-US" sz="2000" b="1">
                        <a:solidFill>
                          <a:schemeClr val="accent1">
                            <a:lumMod val="60000"/>
                            <a:lumOff val="40000"/>
                          </a:schemeClr>
                        </a:solidFill>
                      </a:endParaRPr>
                    </a:p>
                  </a:txBody>
                  <a:tcPr marL="68580" marR="68580" marT="0" marB="0" vert="horz" anchor="t" anchorCtr="0">
                    <a:noFill/>
                  </a:tcPr>
                </a:tc>
              </a:tr>
            </a:tbl>
          </a:graphicData>
        </a:graphic>
      </p:graphicFrame>
      <p:pic>
        <p:nvPicPr>
          <p:cNvPr id="2" name="图片 -2147482505" descr="用户、管理员N-S图"/>
          <p:cNvPicPr>
            <a:picLocks noChangeAspect="1"/>
          </p:cNvPicPr>
          <p:nvPr/>
        </p:nvPicPr>
        <p:blipFill>
          <a:blip r:embed="rId2"/>
          <a:srcRect l="6512" t="46915" r="7658" b="1340"/>
          <a:stretch>
            <a:fillRect/>
          </a:stretch>
        </p:blipFill>
        <p:spPr>
          <a:xfrm>
            <a:off x="609600" y="1320165"/>
            <a:ext cx="5449570" cy="476504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en-US" sz="2400" kern="0" dirty="0">
                  <a:solidFill>
                    <a:schemeClr val="accent1"/>
                  </a:solidFill>
                  <a:latin typeface="微软雅黑" panose="020B0503020204020204" pitchFamily="34" charset="-122"/>
                  <a:ea typeface="微软雅黑" panose="020B0503020204020204" pitchFamily="34" charset="-122"/>
                  <a:sym typeface="+mn-ea"/>
                </a:rPr>
                <a:t>Jackson</a:t>
              </a:r>
              <a:r>
                <a:rPr lang="zh-CN" altLang="en-US" sz="2400" kern="0" dirty="0">
                  <a:solidFill>
                    <a:schemeClr val="accent1"/>
                  </a:solidFill>
                  <a:latin typeface="微软雅黑" panose="020B0503020204020204" pitchFamily="34" charset="-122"/>
                  <a:ea typeface="微软雅黑" panose="020B0503020204020204" pitchFamily="34" charset="-122"/>
                  <a:sym typeface="+mn-ea"/>
                </a:rPr>
                <a:t>图</a:t>
              </a:r>
              <a:endParaRPr lang="zh-CN" altLang="en-US" sz="2400" kern="0" dirty="0">
                <a:solidFill>
                  <a:schemeClr val="accent1"/>
                </a:solidFill>
                <a:latin typeface="微软雅黑" panose="020B0503020204020204" pitchFamily="34" charset="-122"/>
                <a:ea typeface="微软雅黑" panose="020B0503020204020204" pitchFamily="34" charset="-122"/>
                <a:sym typeface="+mn-ea"/>
              </a:endParaRPr>
            </a:p>
          </p:txBody>
        </p:sp>
      </p:grpSp>
      <p:pic>
        <p:nvPicPr>
          <p:cNvPr id="2" name="图片 1" descr="管理员Jackson图"/>
          <p:cNvPicPr>
            <a:picLocks noChangeAspect="1"/>
          </p:cNvPicPr>
          <p:nvPr>
            <p:custDataLst>
              <p:tags r:id="rId1"/>
            </p:custDataLst>
          </p:nvPr>
        </p:nvPicPr>
        <p:blipFill>
          <a:blip r:embed="rId2"/>
          <a:srcRect r="-1648" b="50009"/>
          <a:stretch>
            <a:fillRect/>
          </a:stretch>
        </p:blipFill>
        <p:spPr>
          <a:xfrm>
            <a:off x="1121410" y="680720"/>
            <a:ext cx="9133205" cy="5192395"/>
          </a:xfrm>
          <a:prstGeom prst="rect">
            <a:avLst/>
          </a:prstGeom>
        </p:spPr>
      </p:pic>
      <p:pic>
        <p:nvPicPr>
          <p:cNvPr id="3" name="图片 2" descr="管理员Jackson图"/>
          <p:cNvPicPr>
            <a:picLocks noChangeAspect="1"/>
          </p:cNvPicPr>
          <p:nvPr/>
        </p:nvPicPr>
        <p:blipFill>
          <a:blip r:embed="rId2"/>
          <a:srcRect t="49713" r="-2804"/>
          <a:stretch>
            <a:fillRect/>
          </a:stretch>
        </p:blipFill>
        <p:spPr>
          <a:xfrm>
            <a:off x="1121410" y="998220"/>
            <a:ext cx="9048750" cy="51161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关键算法设计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3" name="矩形 2"/>
          <p:cNvSpPr/>
          <p:nvPr/>
        </p:nvSpPr>
        <p:spPr>
          <a:xfrm>
            <a:off x="1189355" y="1296670"/>
            <a:ext cx="5368925" cy="5137785"/>
          </a:xfrm>
          <a:prstGeom prst="rect">
            <a:avLst/>
          </a:prstGeom>
        </p:spPr>
        <p:txBody>
          <a:bodyPr wrap="square" lIns="91400" tIns="45699" rIns="91400" bIns="45699">
            <a:spAutoFit/>
          </a:bodyPr>
          <a:p>
            <a:pPr lvl="0" defTabSz="914400">
              <a:defRPr/>
            </a:pPr>
            <a:r>
              <a:rPr lang="zh-CN" sz="2000" b="1" dirty="0">
                <a:solidFill>
                  <a:schemeClr val="accent1">
                    <a:lumMod val="60000"/>
                    <a:lumOff val="40000"/>
                  </a:schemeClr>
                </a:solidFill>
                <a:latin typeface="微软雅黑" panose="020B0503020204020204" pitchFamily="34" charset="-122"/>
                <a:ea typeface="微软雅黑" panose="020B0503020204020204" pitchFamily="34" charset="-122"/>
                <a:sym typeface="+mn-ea"/>
              </a:rPr>
              <a:t>（1）论坛部分</a:t>
            </a:r>
            <a:endParaRPr lang="zh-CN" sz="2000" b="1"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endParaRPr lang="zh-CN" sz="2000" b="1"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1">
                    <a:lumMod val="60000"/>
                    <a:lumOff val="40000"/>
                  </a:schemeClr>
                </a:solidFill>
                <a:latin typeface="微软雅黑" panose="020B0503020204020204" pitchFamily="34" charset="-122"/>
                <a:ea typeface="微软雅黑" panose="020B0503020204020204" pitchFamily="34" charset="-122"/>
                <a:sym typeface="+mn-ea"/>
              </a:rPr>
              <a:t>①帖子的实时更新算法</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endParaRPr lang="zh-CN" dirty="0">
              <a:solidFill>
                <a:schemeClr val="accent1"/>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Procedure</a:t>
            </a:r>
            <a:r>
              <a:rPr lang="zh-CN"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en-US" altLang="zh-CN"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加载帖子 </a:t>
            </a:r>
            <a:r>
              <a:rPr lang="en-US" alt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is</a:t>
            </a:r>
            <a:endParaRPr lang="zh-CN" b="1"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begin</a:t>
            </a:r>
            <a:endPar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用户进入主界面</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if</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en-US" alt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计时器到达三分钟</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if</a:t>
            </a:r>
            <a:r>
              <a:rPr lang="en-US" alt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数据库里有帖子信息 </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then</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en-US" alt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从数据库调取帖子并按</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最近更新时间排序显示在主界面</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else</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en-US" alt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显示“暂无人发帖”</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end</a:t>
            </a:r>
            <a:r>
              <a:rPr lang="en-US" alt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if</a:t>
            </a:r>
            <a:endPar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计时器重置</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end </a:t>
            </a:r>
            <a:r>
              <a:rPr lang="en-US" alt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if</a:t>
            </a:r>
            <a:endPar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end</a:t>
            </a:r>
            <a:r>
              <a:rPr lang="en-US" alt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加载帖子</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endParaRPr lang="zh-CN" dirty="0">
              <a:solidFill>
                <a:schemeClr val="accent1"/>
              </a:solidFill>
              <a:latin typeface="微软雅黑" panose="020B0503020204020204" pitchFamily="34" charset="-122"/>
              <a:ea typeface="微软雅黑" panose="020B0503020204020204" pitchFamily="34" charset="-122"/>
              <a:sym typeface="+mn-ea"/>
            </a:endParaRPr>
          </a:p>
          <a:p>
            <a:pPr lvl="0" defTabSz="914400">
              <a:defRPr/>
            </a:pPr>
            <a:endParaRPr lang="zh-CN" dirty="0">
              <a:solidFill>
                <a:schemeClr val="accent1"/>
              </a:solidFill>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5803265" y="2296160"/>
            <a:ext cx="5500370" cy="3138170"/>
          </a:xfrm>
          <a:prstGeom prst="rect">
            <a:avLst/>
          </a:prstGeom>
          <a:noFill/>
        </p:spPr>
        <p:txBody>
          <a:bodyPr wrap="square" rtlCol="0" anchor="t">
            <a:spAutoFit/>
          </a:bodyPr>
          <a:p>
            <a:pPr lvl="0" defTabSz="914400">
              <a:defRPr/>
            </a:pPr>
            <a:r>
              <a:rPr lang="zh-CN" b="1" dirty="0">
                <a:solidFill>
                  <a:schemeClr val="accent1">
                    <a:lumMod val="60000"/>
                    <a:lumOff val="40000"/>
                  </a:schemeClr>
                </a:solidFill>
                <a:latin typeface="微软雅黑" panose="020B0503020204020204" pitchFamily="34" charset="-122"/>
                <a:ea typeface="微软雅黑" panose="020B0503020204020204" pitchFamily="34" charset="-122"/>
                <a:sym typeface="+mn-ea"/>
              </a:rPr>
              <a:t>②十大热帖推送算法</a:t>
            </a:r>
            <a:endParaRPr lang="zh-CN" b="1"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endParaRPr lang="zh-CN" b="1"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Procedure</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en-US" alt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热帖算法 </a:t>
            </a:r>
            <a:r>
              <a:rPr lang="en-US" alt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is</a:t>
            </a:r>
            <a:endPar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begin</a:t>
            </a:r>
            <a:endPar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if</a:t>
            </a:r>
            <a:r>
              <a:rPr lang="en-US" alt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计时器到达一小时</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获取数据库中48小时内的帖子信息</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计算权值 = 点赞数/10 + 评论数/5</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取权值前十的帖子更新到十大热帖</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计时器重置</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end</a:t>
            </a:r>
            <a:r>
              <a:rPr lang="en-US" alt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if</a:t>
            </a:r>
            <a:endPar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end</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en-US" alt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热帖算法</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Oval 4"/>
          <p:cNvSpPr/>
          <p:nvPr/>
        </p:nvSpPr>
        <p:spPr>
          <a:xfrm>
            <a:off x="5229231" y="1856871"/>
            <a:ext cx="1679106" cy="16874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lumMod val="95000"/>
                </a:schemeClr>
              </a:solidFill>
            </a:endParaRPr>
          </a:p>
        </p:txBody>
      </p:sp>
      <p:sp>
        <p:nvSpPr>
          <p:cNvPr id="78" name="矩形 77"/>
          <p:cNvSpPr/>
          <p:nvPr/>
        </p:nvSpPr>
        <p:spPr>
          <a:xfrm>
            <a:off x="5132040" y="3952944"/>
            <a:ext cx="1807210" cy="582295"/>
          </a:xfrm>
          <a:prstGeom prst="rect">
            <a:avLst/>
          </a:prstGeom>
        </p:spPr>
        <p:txBody>
          <a:bodyPr wrap="none" lIns="91400" tIns="45699" rIns="91400" bIns="45699">
            <a:spAutoFit/>
          </a:bodyPr>
          <a:lstStyle/>
          <a:p>
            <a:pPr lvl="0" algn="l" defTabSz="914400">
              <a:defRPr/>
            </a:pPr>
            <a:r>
              <a:rPr lang="zh-CN" altLang="en-US" sz="3200" b="1" dirty="0">
                <a:solidFill>
                  <a:schemeClr val="accent1"/>
                </a:solidFill>
                <a:latin typeface="微软雅黑" panose="020B0503020204020204" pitchFamily="34" charset="-122"/>
                <a:ea typeface="微软雅黑" panose="020B0503020204020204" pitchFamily="34" charset="-122"/>
                <a:sym typeface="+mn-ea"/>
              </a:rPr>
              <a:t>引言部分</a:t>
            </a:r>
            <a:endParaRPr lang="zh-CN" altLang="en-US" sz="3200" kern="0" dirty="0">
              <a:solidFill>
                <a:schemeClr val="accent1"/>
              </a:solidFill>
              <a:latin typeface="微软雅黑" panose="020B0503020204020204" pitchFamily="34" charset="-122"/>
              <a:ea typeface="微软雅黑" panose="020B0503020204020204" pitchFamily="34" charset="-122"/>
            </a:endParaRPr>
          </a:p>
        </p:txBody>
      </p:sp>
      <p:sp>
        <p:nvSpPr>
          <p:cNvPr id="93" name="TextBox 92"/>
          <p:cNvSpPr txBox="1"/>
          <p:nvPr/>
        </p:nvSpPr>
        <p:spPr>
          <a:xfrm>
            <a:off x="15669497" y="8397551"/>
            <a:ext cx="1107915" cy="461494"/>
          </a:xfrm>
          <a:prstGeom prst="rect">
            <a:avLst/>
          </a:prstGeom>
          <a:noFill/>
        </p:spPr>
        <p:txBody>
          <a:bodyPr wrap="none" lIns="91400" tIns="45699" rIns="91400" bIns="45699" rtlCol="0">
            <a:spAutoFit/>
          </a:bodyPr>
          <a:lstStyle/>
          <a:p>
            <a:r>
              <a:rPr lang="zh-CN" altLang="en-US" sz="2400" dirty="0"/>
              <a:t>延时符</a:t>
            </a:r>
            <a:endParaRPr lang="zh-CN" altLang="en-US" sz="2400" dirty="0"/>
          </a:p>
        </p:txBody>
      </p:sp>
      <p:sp>
        <p:nvSpPr>
          <p:cNvPr id="26" name="矩形 25"/>
          <p:cNvSpPr/>
          <p:nvPr/>
        </p:nvSpPr>
        <p:spPr>
          <a:xfrm>
            <a:off x="5403633" y="2437856"/>
            <a:ext cx="1384594" cy="572230"/>
          </a:xfrm>
          <a:prstGeom prst="rect">
            <a:avLst/>
          </a:prstGeom>
        </p:spPr>
        <p:txBody>
          <a:bodyPr wrap="none" lIns="91400" tIns="45699" rIns="91400" bIns="45699">
            <a:spAutoFit/>
          </a:bodyPr>
          <a:lstStyle/>
          <a:p>
            <a:pPr algn="ctr">
              <a:lnSpc>
                <a:spcPct val="130000"/>
              </a:lnSpc>
              <a:defRPr/>
            </a:pPr>
            <a:r>
              <a:rPr lang="en-US"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PART 01</a:t>
            </a:r>
            <a:endParaRPr lang="en-US"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74"/>
                                        </p:tgtEl>
                                        <p:attrNameLst>
                                          <p:attrName>style.visibility</p:attrName>
                                        </p:attrNameLst>
                                      </p:cBhvr>
                                      <p:to>
                                        <p:strVal val="visible"/>
                                      </p:to>
                                    </p:set>
                                    <p:animScale>
                                      <p:cBhvr>
                                        <p:cTn id="7" dur="1000" decel="50000" fill="hold">
                                          <p:stCondLst>
                                            <p:cond delay="0"/>
                                          </p:stCondLst>
                                        </p:cTn>
                                        <p:tgtEl>
                                          <p:spTgt spid="7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74"/>
                                        </p:tgtEl>
                                        <p:attrNameLst>
                                          <p:attrName>ppt_x</p:attrName>
                                          <p:attrName>ppt_y</p:attrName>
                                        </p:attrNameLst>
                                      </p:cBhvr>
                                    </p:animMotion>
                                    <p:animEffect transition="in" filter="fade">
                                      <p:cBhvr>
                                        <p:cTn id="9" dur="1000"/>
                                        <p:tgtEl>
                                          <p:spTgt spid="74"/>
                                        </p:tgtEl>
                                      </p:cBhvr>
                                    </p:animEffect>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up)">
                                      <p:cBhvr>
                                        <p:cTn id="13" dur="500"/>
                                        <p:tgtEl>
                                          <p:spTgt spid="26"/>
                                        </p:tgtEl>
                                      </p:cBhvr>
                                    </p:animEffect>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wipe(up)">
                                      <p:cBhvr>
                                        <p:cTn id="17"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bldLvl="0" animBg="1"/>
      <p:bldP spid="78" grpId="0"/>
      <p:bldP spid="2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关键算法设计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2" name="矩形 1"/>
          <p:cNvSpPr/>
          <p:nvPr/>
        </p:nvSpPr>
        <p:spPr>
          <a:xfrm>
            <a:off x="1189355" y="1296670"/>
            <a:ext cx="5368925" cy="4398645"/>
          </a:xfrm>
          <a:prstGeom prst="rect">
            <a:avLst/>
          </a:prstGeom>
        </p:spPr>
        <p:txBody>
          <a:bodyPr wrap="square" lIns="91400" tIns="45699" rIns="91400" bIns="45699">
            <a:spAutoFit/>
          </a:bodyPr>
          <a:p>
            <a:pPr lvl="0" defTabSz="914400">
              <a:defRPr/>
            </a:pPr>
            <a:r>
              <a:rPr lang="zh-CN" sz="2000" b="1" dirty="0">
                <a:solidFill>
                  <a:schemeClr val="accent1">
                    <a:lumMod val="60000"/>
                    <a:lumOff val="40000"/>
                  </a:schemeClr>
                </a:solidFill>
                <a:latin typeface="微软雅黑" panose="020B0503020204020204" pitchFamily="34" charset="-122"/>
                <a:ea typeface="微软雅黑" panose="020B0503020204020204" pitchFamily="34" charset="-122"/>
                <a:sym typeface="+mn-ea"/>
              </a:rPr>
              <a:t>（2）动植物科普</a:t>
            </a:r>
            <a:endParaRPr lang="zh-CN" sz="2000" b="1"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endParaRPr lang="zh-CN" sz="2000" b="1"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1">
                    <a:lumMod val="60000"/>
                    <a:lumOff val="40000"/>
                  </a:schemeClr>
                </a:solidFill>
                <a:latin typeface="微软雅黑" panose="020B0503020204020204" pitchFamily="34" charset="-122"/>
                <a:ea typeface="微软雅黑" panose="020B0503020204020204" pitchFamily="34" charset="-122"/>
                <a:sym typeface="+mn-ea"/>
              </a:rPr>
              <a:t>①动植物科普信息排序算法</a:t>
            </a:r>
            <a:endParaRPr lang="zh-CN" sz="2000" b="1"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endParaRPr lang="zh-CN" sz="2000" b="1"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Procedure</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en-US" alt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加载科普内容 </a:t>
            </a:r>
            <a:r>
              <a:rPr lang="en-US" alt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is</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begin</a:t>
            </a:r>
            <a:endPar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用户进入动植物科普界面</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loop while</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en-US" alt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动植物科普界面保持活跃</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if</a:t>
            </a:r>
            <a:r>
              <a:rPr lang="en-US" alt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数据库里有动物科普信息 </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then</a:t>
            </a:r>
            <a:r>
              <a:rPr lang="en-US" alt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从数据库调取活动并按最近更新</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时间排序显示在活动界面</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else</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en-US" alt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显示“暂时没有更新的啦”</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end loop</a:t>
            </a:r>
            <a:endPar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end</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en-US" alt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加载动植物科普内容</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6391910" y="1296670"/>
            <a:ext cx="5500370" cy="3969385"/>
          </a:xfrm>
          <a:prstGeom prst="rect">
            <a:avLst/>
          </a:prstGeom>
          <a:noFill/>
        </p:spPr>
        <p:txBody>
          <a:bodyPr wrap="square" rtlCol="0" anchor="t">
            <a:spAutoFit/>
          </a:bodyPr>
          <a:p>
            <a:pPr lvl="0" defTabSz="914400">
              <a:defRPr/>
            </a:pPr>
            <a:r>
              <a:rPr lang="zh-CN" b="1" dirty="0">
                <a:solidFill>
                  <a:schemeClr val="accent1">
                    <a:lumMod val="60000"/>
                    <a:lumOff val="40000"/>
                  </a:schemeClr>
                </a:solidFill>
                <a:latin typeface="微软雅黑" panose="020B0503020204020204" pitchFamily="34" charset="-122"/>
                <a:ea typeface="微软雅黑" panose="020B0503020204020204" pitchFamily="34" charset="-122"/>
                <a:sym typeface="+mn-ea"/>
              </a:rPr>
              <a:t>（3）动物城友会</a:t>
            </a:r>
            <a:endParaRPr lang="zh-CN" b="1"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endParaRPr lang="zh-CN" b="1"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1">
                    <a:lumMod val="60000"/>
                    <a:lumOff val="40000"/>
                  </a:schemeClr>
                </a:solidFill>
                <a:latin typeface="微软雅黑" panose="020B0503020204020204" pitchFamily="34" charset="-122"/>
                <a:ea typeface="微软雅黑" panose="020B0503020204020204" pitchFamily="34" charset="-122"/>
                <a:sym typeface="+mn-ea"/>
              </a:rPr>
              <a:t>①活动排序算法</a:t>
            </a:r>
            <a:endParaRPr lang="zh-CN" b="1"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Procedure</a:t>
            </a:r>
            <a:r>
              <a:rPr lang="en-US" alt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加载活动</a:t>
            </a:r>
            <a:r>
              <a:rPr lang="en-US" alt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is</a:t>
            </a:r>
            <a:endPar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begin</a:t>
            </a:r>
            <a:endPar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用户进入活动界面</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loop while</a:t>
            </a:r>
            <a:r>
              <a:rPr lang="en-US" alt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活动界面保持活跃</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if</a:t>
            </a:r>
            <a:r>
              <a:rPr lang="en-US" alt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数据库里有活动信息 </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then </a:t>
            </a:r>
            <a:r>
              <a:rPr lang="en-US" alt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从数据库调取活动并按最近更新时间排序显示在活动界面</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else</a:t>
            </a:r>
            <a:r>
              <a:rPr lang="en-US" alt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显示“暂没有活动”</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end loop</a:t>
            </a:r>
            <a:endPar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end</a:t>
            </a:r>
            <a:r>
              <a:rPr lang="en-US" alt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加载帖子</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界面设计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4" name="矩形 13"/>
          <p:cNvSpPr/>
          <p:nvPr/>
        </p:nvSpPr>
        <p:spPr>
          <a:xfrm>
            <a:off x="687705" y="2184400"/>
            <a:ext cx="2969895" cy="101346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进入程序向用户发送获取信息的请求，用于直接登录</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868420" y="911860"/>
            <a:ext cx="2580005" cy="5565775"/>
          </a:xfrm>
          <a:prstGeom prst="rect">
            <a:avLst/>
          </a:prstGeom>
        </p:spPr>
      </p:pic>
      <p:pic>
        <p:nvPicPr>
          <p:cNvPr id="4" name="图片 3"/>
          <p:cNvPicPr>
            <a:picLocks noChangeAspect="1"/>
          </p:cNvPicPr>
          <p:nvPr/>
        </p:nvPicPr>
        <p:blipFill>
          <a:blip r:embed="rId2"/>
          <a:stretch>
            <a:fillRect/>
          </a:stretch>
        </p:blipFill>
        <p:spPr>
          <a:xfrm>
            <a:off x="7060565" y="911860"/>
            <a:ext cx="2579370" cy="5562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10084435" y="1699260"/>
            <a:ext cx="1289685" cy="1223010"/>
          </a:xfrm>
          <a:prstGeom prst="ellipse">
            <a:avLst/>
          </a:prstGeom>
          <a:noFill/>
          <a:ln w="98425">
            <a:solidFill>
              <a:srgbClr val="E57688"/>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p:cNvPicPr>
            <a:picLocks noChangeAspect="1"/>
          </p:cNvPicPr>
          <p:nvPr/>
        </p:nvPicPr>
        <p:blipFill>
          <a:blip r:embed="rId1"/>
          <a:stretch>
            <a:fillRect/>
          </a:stretch>
        </p:blipFill>
        <p:spPr>
          <a:xfrm>
            <a:off x="5741035" y="687070"/>
            <a:ext cx="2649855" cy="5755640"/>
          </a:xfrm>
          <a:prstGeom prst="rect">
            <a:avLst/>
          </a:prstGeom>
        </p:spPr>
      </p:pic>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界面原型设计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4" name="矩形 13"/>
          <p:cNvSpPr/>
          <p:nvPr/>
        </p:nvSpPr>
        <p:spPr>
          <a:xfrm>
            <a:off x="1751330" y="2922270"/>
            <a:ext cx="2442845"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登录界面滑动浏览</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4" name="Straight Connector 37"/>
          <p:cNvCxnSpPr/>
          <p:nvPr/>
        </p:nvCxnSpPr>
        <p:spPr>
          <a:xfrm flipH="1" flipV="1">
            <a:off x="3303270" y="3319780"/>
            <a:ext cx="2811145" cy="36703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cxnSp>
        <p:nvCxnSpPr>
          <p:cNvPr id="5" name="Straight Connector 37"/>
          <p:cNvCxnSpPr/>
          <p:nvPr/>
        </p:nvCxnSpPr>
        <p:spPr>
          <a:xfrm flipH="1" flipV="1">
            <a:off x="4101465" y="1731645"/>
            <a:ext cx="2460625" cy="53086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cxnSp>
        <p:nvCxnSpPr>
          <p:cNvPr id="8" name="Straight Connector 37"/>
          <p:cNvCxnSpPr/>
          <p:nvPr/>
        </p:nvCxnSpPr>
        <p:spPr>
          <a:xfrm flipV="1">
            <a:off x="7810500" y="885825"/>
            <a:ext cx="1510665" cy="140144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567940" y="1482725"/>
            <a:ext cx="2105660"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动物城友会</a:t>
            </a:r>
            <a:endParaRPr lang="zh-CN" altLang="en-US" sz="2000" kern="0" dirty="0">
              <a:solidFill>
                <a:schemeClr val="accent1"/>
              </a:solidFill>
              <a:latin typeface="微软雅黑" panose="020B0503020204020204" pitchFamily="34" charset="-122"/>
              <a:ea typeface="微软雅黑" panose="020B0503020204020204" pitchFamily="34" charset="-122"/>
            </a:endParaRPr>
          </a:p>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界面入口</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sp>
        <p:nvSpPr>
          <p:cNvPr id="11" name="矩形 10"/>
          <p:cNvSpPr/>
          <p:nvPr/>
        </p:nvSpPr>
        <p:spPr>
          <a:xfrm>
            <a:off x="9458325" y="687070"/>
            <a:ext cx="2105660"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动植物科普</a:t>
            </a:r>
            <a:endParaRPr lang="zh-CN" altLang="en-US" sz="2000" kern="0" dirty="0">
              <a:solidFill>
                <a:schemeClr val="accent1"/>
              </a:solidFill>
              <a:latin typeface="微软雅黑" panose="020B0503020204020204" pitchFamily="34" charset="-122"/>
              <a:ea typeface="微软雅黑" panose="020B0503020204020204" pitchFamily="34" charset="-122"/>
            </a:endParaRPr>
          </a:p>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界面入口</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12" name="Straight Connector 37"/>
          <p:cNvCxnSpPr/>
          <p:nvPr/>
        </p:nvCxnSpPr>
        <p:spPr>
          <a:xfrm>
            <a:off x="7599680" y="4041775"/>
            <a:ext cx="2185670" cy="23939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9937750" y="3974465"/>
            <a:ext cx="2105660"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点赞、评论、收藏、转发</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16" name="Straight Connector 37"/>
          <p:cNvCxnSpPr/>
          <p:nvPr/>
        </p:nvCxnSpPr>
        <p:spPr>
          <a:xfrm>
            <a:off x="7458710" y="2630170"/>
            <a:ext cx="1454150" cy="54864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9081135" y="3081020"/>
            <a:ext cx="2105660"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可设置置顶帖</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19" name="Straight Connector 37"/>
          <p:cNvCxnSpPr/>
          <p:nvPr/>
        </p:nvCxnSpPr>
        <p:spPr>
          <a:xfrm flipH="1">
            <a:off x="5192395" y="5172710"/>
            <a:ext cx="1755775" cy="40449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3466465" y="5383530"/>
            <a:ext cx="2105660"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可设置精华帖</a:t>
            </a:r>
            <a:endParaRPr lang="en-US" altLang="zh-CN" sz="2000" kern="0" dirty="0">
              <a:solidFill>
                <a:schemeClr val="accent1"/>
              </a:solidFill>
              <a:latin typeface="微软雅黑" panose="020B0503020204020204" pitchFamily="34" charset="-122"/>
              <a:ea typeface="微软雅黑" panose="020B0503020204020204" pitchFamily="34" charset="-122"/>
            </a:endParaRPr>
          </a:p>
        </p:txBody>
      </p:sp>
      <p:cxnSp>
        <p:nvCxnSpPr>
          <p:cNvPr id="21" name="Straight Connector 37"/>
          <p:cNvCxnSpPr>
            <a:endCxn id="22" idx="3"/>
          </p:cNvCxnSpPr>
          <p:nvPr/>
        </p:nvCxnSpPr>
        <p:spPr>
          <a:xfrm flipH="1" flipV="1">
            <a:off x="5192395" y="997585"/>
            <a:ext cx="922020" cy="89662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3086735" y="798830"/>
            <a:ext cx="2105660"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可查看当前热帖</a:t>
            </a:r>
            <a:endParaRPr lang="en-US" altLang="zh-CN" sz="2000" kern="0" dirty="0">
              <a:solidFill>
                <a:schemeClr val="accent1"/>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a:stretch>
            <a:fillRect/>
          </a:stretch>
        </p:blipFill>
        <p:spPr>
          <a:xfrm>
            <a:off x="10405745" y="1894205"/>
            <a:ext cx="781050" cy="800100"/>
          </a:xfrm>
          <a:prstGeom prst="rect">
            <a:avLst/>
          </a:prstGeom>
        </p:spPr>
      </p:pic>
      <p:cxnSp>
        <p:nvCxnSpPr>
          <p:cNvPr id="18" name="Straight Connector 37"/>
          <p:cNvCxnSpPr>
            <a:endCxn id="23" idx="2"/>
          </p:cNvCxnSpPr>
          <p:nvPr/>
        </p:nvCxnSpPr>
        <p:spPr>
          <a:xfrm flipV="1">
            <a:off x="8155305" y="2310765"/>
            <a:ext cx="1929130" cy="259080"/>
          </a:xfrm>
          <a:prstGeom prst="line">
            <a:avLst/>
          </a:prstGeom>
          <a:ln>
            <a:solidFill>
              <a:srgbClr val="E57688"/>
            </a:solidFill>
            <a:tailEnd type="oval" w="lg" len="lg"/>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par>
                                <p:cTn id="12" presetID="22" presetClass="entr" presetSubtype="4" fill="hold" nodeType="withEffect">
                                  <p:stCondLst>
                                    <p:cond delay="50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par>
                          <p:cTn id="15" fill="hold">
                            <p:stCondLst>
                              <p:cond delay="1500"/>
                            </p:stCondLst>
                            <p:childTnLst>
                              <p:par>
                                <p:cTn id="16" presetID="22" presetClass="entr" presetSubtype="1"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up)">
                                      <p:cBhvr>
                                        <p:cTn id="18" dur="500"/>
                                        <p:tgtEl>
                                          <p:spTgt spid="9"/>
                                        </p:tgtEl>
                                      </p:cBhvr>
                                    </p:animEffect>
                                  </p:childTnLst>
                                </p:cTn>
                              </p:par>
                              <p:par>
                                <p:cTn id="19" presetID="22" presetClass="entr" presetSubtype="4" fill="hold" nodeType="withEffect">
                                  <p:stCondLst>
                                    <p:cond delay="50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00"/>
                                        <p:tgtEl>
                                          <p:spTgt spid="8"/>
                                        </p:tgtEl>
                                      </p:cBhvr>
                                    </p:animEffect>
                                  </p:childTnLst>
                                </p:cTn>
                              </p:par>
                            </p:childTnLst>
                          </p:cTn>
                        </p:par>
                        <p:par>
                          <p:cTn id="22" fill="hold">
                            <p:stCondLst>
                              <p:cond delay="2000"/>
                            </p:stCondLst>
                            <p:childTnLst>
                              <p:par>
                                <p:cTn id="23" presetID="22" presetClass="entr" presetSubtype="1"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up)">
                                      <p:cBhvr>
                                        <p:cTn id="25" dur="500"/>
                                        <p:tgtEl>
                                          <p:spTgt spid="11"/>
                                        </p:tgtEl>
                                      </p:cBhvr>
                                    </p:animEffect>
                                  </p:childTnLst>
                                </p:cTn>
                              </p:par>
                              <p:par>
                                <p:cTn id="26" presetID="22" presetClass="entr" presetSubtype="4" fill="hold" nodeType="withEffect">
                                  <p:stCondLst>
                                    <p:cond delay="50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childTnLst>
                          </p:cTn>
                        </p:par>
                        <p:par>
                          <p:cTn id="29" fill="hold">
                            <p:stCondLst>
                              <p:cond delay="2500"/>
                            </p:stCondLst>
                            <p:childTnLst>
                              <p:par>
                                <p:cTn id="30" presetID="22" presetClass="entr" presetSubtype="1"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up)">
                                      <p:cBhvr>
                                        <p:cTn id="32" dur="500"/>
                                        <p:tgtEl>
                                          <p:spTgt spid="15"/>
                                        </p:tgtEl>
                                      </p:cBhvr>
                                    </p:animEffect>
                                  </p:childTnLst>
                                </p:cTn>
                              </p:par>
                              <p:par>
                                <p:cTn id="33" presetID="22" presetClass="entr" presetSubtype="4" fill="hold" nodeType="withEffect">
                                  <p:stCondLst>
                                    <p:cond delay="500"/>
                                  </p:stCondLst>
                                  <p:childTnLst>
                                    <p:set>
                                      <p:cBhvr>
                                        <p:cTn id="34" dur="1" fill="hold">
                                          <p:stCondLst>
                                            <p:cond delay="0"/>
                                          </p:stCondLst>
                                        </p:cTn>
                                        <p:tgtEl>
                                          <p:spTgt spid="16"/>
                                        </p:tgtEl>
                                        <p:attrNameLst>
                                          <p:attrName>style.visibility</p:attrName>
                                        </p:attrNameLst>
                                      </p:cBhvr>
                                      <p:to>
                                        <p:strVal val="visible"/>
                                      </p:to>
                                    </p:set>
                                    <p:animEffect transition="in" filter="wipe(down)">
                                      <p:cBhvr>
                                        <p:cTn id="35" dur="500"/>
                                        <p:tgtEl>
                                          <p:spTgt spid="16"/>
                                        </p:tgtEl>
                                      </p:cBhvr>
                                    </p:animEffect>
                                  </p:childTnLst>
                                </p:cTn>
                              </p:par>
                            </p:childTnLst>
                          </p:cTn>
                        </p:par>
                        <p:par>
                          <p:cTn id="36" fill="hold">
                            <p:stCondLst>
                              <p:cond delay="3000"/>
                            </p:stCondLst>
                            <p:childTnLst>
                              <p:par>
                                <p:cTn id="37" presetID="22" presetClass="entr" presetSubtype="1"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up)">
                                      <p:cBhvr>
                                        <p:cTn id="39" dur="500"/>
                                        <p:tgtEl>
                                          <p:spTgt spid="17"/>
                                        </p:tgtEl>
                                      </p:cBhvr>
                                    </p:animEffect>
                                  </p:childTnLst>
                                </p:cTn>
                              </p:par>
                              <p:par>
                                <p:cTn id="40" presetID="22" presetClass="entr" presetSubtype="4" fill="hold" nodeType="withEffect">
                                  <p:stCondLst>
                                    <p:cond delay="500"/>
                                  </p:stCondLst>
                                  <p:childTnLst>
                                    <p:set>
                                      <p:cBhvr>
                                        <p:cTn id="41" dur="1" fill="hold">
                                          <p:stCondLst>
                                            <p:cond delay="0"/>
                                          </p:stCondLst>
                                        </p:cTn>
                                        <p:tgtEl>
                                          <p:spTgt spid="19"/>
                                        </p:tgtEl>
                                        <p:attrNameLst>
                                          <p:attrName>style.visibility</p:attrName>
                                        </p:attrNameLst>
                                      </p:cBhvr>
                                      <p:to>
                                        <p:strVal val="visible"/>
                                      </p:to>
                                    </p:set>
                                    <p:animEffect transition="in" filter="wipe(down)">
                                      <p:cBhvr>
                                        <p:cTn id="42" dur="500"/>
                                        <p:tgtEl>
                                          <p:spTgt spid="19"/>
                                        </p:tgtEl>
                                      </p:cBhvr>
                                    </p:animEffect>
                                  </p:childTnLst>
                                </p:cTn>
                              </p:par>
                            </p:childTnLst>
                          </p:cTn>
                        </p:par>
                        <p:par>
                          <p:cTn id="43" fill="hold">
                            <p:stCondLst>
                              <p:cond delay="3500"/>
                            </p:stCondLst>
                            <p:childTnLst>
                              <p:par>
                                <p:cTn id="44" presetID="22" presetClass="entr" presetSubtype="1" fill="hold" grpId="0" nodeType="after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up)">
                                      <p:cBhvr>
                                        <p:cTn id="46" dur="500"/>
                                        <p:tgtEl>
                                          <p:spTgt spid="20"/>
                                        </p:tgtEl>
                                      </p:cBhvr>
                                    </p:animEffect>
                                  </p:childTnLst>
                                </p:cTn>
                              </p:par>
                              <p:par>
                                <p:cTn id="47" presetID="22" presetClass="entr" presetSubtype="4" fill="hold" nodeType="withEffect">
                                  <p:stCondLst>
                                    <p:cond delay="500"/>
                                  </p:stCondLst>
                                  <p:childTnLst>
                                    <p:set>
                                      <p:cBhvr>
                                        <p:cTn id="48" dur="1" fill="hold">
                                          <p:stCondLst>
                                            <p:cond delay="0"/>
                                          </p:stCondLst>
                                        </p:cTn>
                                        <p:tgtEl>
                                          <p:spTgt spid="21"/>
                                        </p:tgtEl>
                                        <p:attrNameLst>
                                          <p:attrName>style.visibility</p:attrName>
                                        </p:attrNameLst>
                                      </p:cBhvr>
                                      <p:to>
                                        <p:strVal val="visible"/>
                                      </p:to>
                                    </p:set>
                                    <p:animEffect transition="in" filter="wipe(down)">
                                      <p:cBhvr>
                                        <p:cTn id="49" dur="500"/>
                                        <p:tgtEl>
                                          <p:spTgt spid="21"/>
                                        </p:tgtEl>
                                      </p:cBhvr>
                                    </p:animEffect>
                                  </p:childTnLst>
                                </p:cTn>
                              </p:par>
                            </p:childTnLst>
                          </p:cTn>
                        </p:par>
                        <p:par>
                          <p:cTn id="50" fill="hold">
                            <p:stCondLst>
                              <p:cond delay="4000"/>
                            </p:stCondLst>
                            <p:childTnLst>
                              <p:par>
                                <p:cTn id="51" presetID="22" presetClass="entr" presetSubtype="1" fill="hold" grpId="0" nodeType="after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par>
                                <p:cTn id="54" presetID="22" presetClass="entr" presetSubtype="4" fill="hold" nodeType="withEffect">
                                  <p:stCondLst>
                                    <p:cond delay="500"/>
                                  </p:stCondLst>
                                  <p:childTnLst>
                                    <p:set>
                                      <p:cBhvr>
                                        <p:cTn id="55" dur="1" fill="hold">
                                          <p:stCondLst>
                                            <p:cond delay="0"/>
                                          </p:stCondLst>
                                        </p:cTn>
                                        <p:tgtEl>
                                          <p:spTgt spid="18"/>
                                        </p:tgtEl>
                                        <p:attrNameLst>
                                          <p:attrName>style.visibility</p:attrName>
                                        </p:attrNameLst>
                                      </p:cBhvr>
                                      <p:to>
                                        <p:strVal val="visible"/>
                                      </p:to>
                                    </p:set>
                                    <p:animEffect transition="in" filter="wipe(down)">
                                      <p:cBhvr>
                                        <p:cTn id="56" dur="500"/>
                                        <p:tgtEl>
                                          <p:spTgt spid="1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P spid="11" grpId="0"/>
      <p:bldP spid="15" grpId="0"/>
      <p:bldP spid="17" grpId="0"/>
      <p:bldP spid="20" grpId="0"/>
      <p:bldP spid="22" grpId="0"/>
      <p:bldP spid="23" grpId="0" animBg="1"/>
      <p:bldP spid="23"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界面原型设计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4" name="矩形 13"/>
          <p:cNvSpPr/>
          <p:nvPr/>
        </p:nvSpPr>
        <p:spPr>
          <a:xfrm>
            <a:off x="2355215" y="2490470"/>
            <a:ext cx="1714500"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点击十大热帖</a:t>
            </a:r>
            <a:endParaRPr lang="zh-CN" altLang="en-US" sz="2000" kern="0" dirty="0">
              <a:solidFill>
                <a:schemeClr val="accent1"/>
              </a:solidFill>
              <a:latin typeface="微软雅黑" panose="020B0503020204020204" pitchFamily="34" charset="-122"/>
              <a:ea typeface="微软雅黑" panose="020B0503020204020204" pitchFamily="34" charset="-122"/>
            </a:endParaRPr>
          </a:p>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进入热帖界面</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4719955" y="588645"/>
            <a:ext cx="2751455" cy="59480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界面原型设计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4" name="矩形 13"/>
          <p:cNvSpPr/>
          <p:nvPr/>
        </p:nvSpPr>
        <p:spPr>
          <a:xfrm>
            <a:off x="1454150" y="2856230"/>
            <a:ext cx="2969895" cy="101346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若未登录就进行评论操作，则会跳到此界面要求登录。</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828540" y="798830"/>
            <a:ext cx="2535555" cy="54571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界面原型设计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4" name="矩形 13"/>
          <p:cNvSpPr/>
          <p:nvPr/>
        </p:nvSpPr>
        <p:spPr>
          <a:xfrm>
            <a:off x="2355215" y="2490470"/>
            <a:ext cx="2969895"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点击帖子进入</a:t>
            </a:r>
            <a:endParaRPr lang="zh-CN" altLang="en-US" sz="2000" kern="0" dirty="0">
              <a:solidFill>
                <a:schemeClr val="accent1"/>
              </a:solidFill>
              <a:latin typeface="微软雅黑" panose="020B0503020204020204" pitchFamily="34" charset="-122"/>
              <a:ea typeface="微软雅黑" panose="020B0503020204020204" pitchFamily="34" charset="-122"/>
            </a:endParaRPr>
          </a:p>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详情浏览</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4700270" y="657225"/>
            <a:ext cx="2791460" cy="59556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界面原型设计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4" name="矩形 13"/>
          <p:cNvSpPr/>
          <p:nvPr/>
        </p:nvSpPr>
        <p:spPr>
          <a:xfrm>
            <a:off x="424180" y="1465580"/>
            <a:ext cx="2969895"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点击动物城友会</a:t>
            </a:r>
            <a:endParaRPr lang="zh-CN" altLang="en-US" sz="2000" kern="0" dirty="0">
              <a:solidFill>
                <a:schemeClr val="accent1"/>
              </a:solidFill>
              <a:latin typeface="微软雅黑" panose="020B0503020204020204" pitchFamily="34" charset="-122"/>
              <a:ea typeface="微软雅黑" panose="020B0503020204020204" pitchFamily="34" charset="-122"/>
            </a:endParaRPr>
          </a:p>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进入功能界面</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728845" y="589915"/>
            <a:ext cx="2734310" cy="5955030"/>
          </a:xfrm>
          <a:prstGeom prst="rect">
            <a:avLst/>
          </a:prstGeom>
        </p:spPr>
      </p:pic>
      <p:cxnSp>
        <p:nvCxnSpPr>
          <p:cNvPr id="21" name="Straight Connector 37"/>
          <p:cNvCxnSpPr>
            <a:endCxn id="22" idx="3"/>
          </p:cNvCxnSpPr>
          <p:nvPr/>
        </p:nvCxnSpPr>
        <p:spPr>
          <a:xfrm flipH="1">
            <a:off x="4235450" y="2022475"/>
            <a:ext cx="883920" cy="42418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628265" y="2247900"/>
            <a:ext cx="1607185"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可发起活动</a:t>
            </a:r>
            <a:endParaRPr lang="en-US" altLang="zh-CN" sz="2000" kern="0" dirty="0">
              <a:solidFill>
                <a:schemeClr val="accent1"/>
              </a:solidFill>
              <a:latin typeface="微软雅黑" panose="020B0503020204020204" pitchFamily="34" charset="-122"/>
              <a:ea typeface="微软雅黑" panose="020B0503020204020204" pitchFamily="34" charset="-122"/>
            </a:endParaRPr>
          </a:p>
        </p:txBody>
      </p:sp>
      <p:cxnSp>
        <p:nvCxnSpPr>
          <p:cNvPr id="4" name="Straight Connector 37"/>
          <p:cNvCxnSpPr/>
          <p:nvPr/>
        </p:nvCxnSpPr>
        <p:spPr>
          <a:xfrm>
            <a:off x="6823710" y="2058035"/>
            <a:ext cx="1688465" cy="31178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8512175" y="2171065"/>
            <a:ext cx="2105660"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可查看自己加入的活动</a:t>
            </a:r>
            <a:endParaRPr lang="en-US" altLang="zh-CN" sz="2000" kern="0" dirty="0">
              <a:solidFill>
                <a:schemeClr val="accent1"/>
              </a:solidFill>
              <a:latin typeface="微软雅黑" panose="020B0503020204020204" pitchFamily="34" charset="-122"/>
              <a:ea typeface="微软雅黑" panose="020B0503020204020204" pitchFamily="34" charset="-122"/>
            </a:endParaRPr>
          </a:p>
        </p:txBody>
      </p:sp>
      <p:cxnSp>
        <p:nvCxnSpPr>
          <p:cNvPr id="8" name="Straight Connector 37"/>
          <p:cNvCxnSpPr/>
          <p:nvPr/>
        </p:nvCxnSpPr>
        <p:spPr>
          <a:xfrm>
            <a:off x="6375400" y="3776345"/>
            <a:ext cx="1688465" cy="31178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8063865" y="3889375"/>
            <a:ext cx="2105660"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可查看当前正在筹备的活动</a:t>
            </a:r>
            <a:endParaRPr lang="en-US" altLang="zh-CN" sz="2000" kern="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4" fill="hold" nodeType="withEffect">
                                  <p:stCondLst>
                                    <p:cond delay="500"/>
                                  </p:stCondLst>
                                  <p:childTnLst>
                                    <p:set>
                                      <p:cBhvr>
                                        <p:cTn id="9" dur="500"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up)">
                                      <p:cBhvr>
                                        <p:cTn id="14" dur="500"/>
                                        <p:tgtEl>
                                          <p:spTgt spid="22"/>
                                        </p:tgtEl>
                                      </p:cBhvr>
                                    </p:animEffect>
                                  </p:childTnLst>
                                </p:cTn>
                              </p:par>
                              <p:par>
                                <p:cTn id="15" presetID="22" presetClass="entr" presetSubtype="4"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500"/>
                                        <p:tgtEl>
                                          <p:spTgt spid="5"/>
                                        </p:tgtEl>
                                      </p:cBhvr>
                                    </p:animEffect>
                                  </p:childTnLst>
                                </p:cTn>
                              </p:par>
                              <p:par>
                                <p:cTn id="22" presetID="22" presetClass="entr" presetSubtype="4" fill="hold" nodeType="withEffect">
                                  <p:stCondLst>
                                    <p:cond delay="50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par>
                          <p:cTn id="25" fill="hold">
                            <p:stCondLst>
                              <p:cond delay="1500"/>
                            </p:stCondLst>
                            <p:childTnLst>
                              <p:par>
                                <p:cTn id="26" presetID="22" presetClass="entr" presetSubtype="1"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up)">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P spid="5" grpId="0"/>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a:stretch>
            <a:fillRect/>
          </a:stretch>
        </p:blipFill>
        <p:spPr>
          <a:xfrm>
            <a:off x="7962265" y="798195"/>
            <a:ext cx="2729230" cy="5952490"/>
          </a:xfrm>
          <a:prstGeom prst="rect">
            <a:avLst/>
          </a:prstGeom>
        </p:spPr>
      </p:pic>
      <p:pic>
        <p:nvPicPr>
          <p:cNvPr id="17" name="图片 16"/>
          <p:cNvPicPr>
            <a:picLocks noChangeAspect="1"/>
          </p:cNvPicPr>
          <p:nvPr/>
        </p:nvPicPr>
        <p:blipFill>
          <a:blip r:embed="rId2"/>
          <a:stretch>
            <a:fillRect/>
          </a:stretch>
        </p:blipFill>
        <p:spPr>
          <a:xfrm>
            <a:off x="7952105" y="836295"/>
            <a:ext cx="2734310" cy="5899785"/>
          </a:xfrm>
          <a:prstGeom prst="rect">
            <a:avLst/>
          </a:prstGeom>
        </p:spPr>
      </p:pic>
      <p:pic>
        <p:nvPicPr>
          <p:cNvPr id="2" name="图片 1"/>
          <p:cNvPicPr>
            <a:picLocks noChangeAspect="1"/>
          </p:cNvPicPr>
          <p:nvPr/>
        </p:nvPicPr>
        <p:blipFill>
          <a:blip r:embed="rId3"/>
          <a:stretch>
            <a:fillRect/>
          </a:stretch>
        </p:blipFill>
        <p:spPr>
          <a:xfrm>
            <a:off x="2694940" y="873760"/>
            <a:ext cx="2683510" cy="5824855"/>
          </a:xfrm>
          <a:prstGeom prst="rect">
            <a:avLst/>
          </a:prstGeom>
        </p:spPr>
      </p:pic>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界面原型设计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4" name="矩形 13"/>
          <p:cNvSpPr/>
          <p:nvPr/>
        </p:nvSpPr>
        <p:spPr>
          <a:xfrm>
            <a:off x="299720" y="1157605"/>
            <a:ext cx="2106930"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点击动植物科普</a:t>
            </a:r>
            <a:endParaRPr lang="zh-CN" altLang="en-US" sz="2000" kern="0" dirty="0">
              <a:solidFill>
                <a:schemeClr val="accent1"/>
              </a:solidFill>
              <a:latin typeface="微软雅黑" panose="020B0503020204020204" pitchFamily="34" charset="-122"/>
              <a:ea typeface="微软雅黑" panose="020B0503020204020204" pitchFamily="34" charset="-122"/>
            </a:endParaRPr>
          </a:p>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进入功能界面</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21" name="Straight Connector 37"/>
          <p:cNvCxnSpPr>
            <a:endCxn id="22" idx="3"/>
          </p:cNvCxnSpPr>
          <p:nvPr/>
        </p:nvCxnSpPr>
        <p:spPr>
          <a:xfrm flipH="1">
            <a:off x="2203450" y="2211070"/>
            <a:ext cx="757555" cy="54229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96265" y="2246630"/>
            <a:ext cx="1607185" cy="101346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可查询想要获得的动植物信息</a:t>
            </a:r>
            <a:endParaRPr lang="en-US" altLang="zh-CN" sz="2000" kern="0" dirty="0">
              <a:solidFill>
                <a:schemeClr val="accent1"/>
              </a:solidFill>
              <a:latin typeface="微软雅黑" panose="020B0503020204020204" pitchFamily="34" charset="-122"/>
              <a:ea typeface="微软雅黑" panose="020B0503020204020204" pitchFamily="34" charset="-122"/>
            </a:endParaRPr>
          </a:p>
        </p:txBody>
      </p:sp>
      <p:cxnSp>
        <p:nvCxnSpPr>
          <p:cNvPr id="4" name="Straight Connector 37"/>
          <p:cNvCxnSpPr/>
          <p:nvPr/>
        </p:nvCxnSpPr>
        <p:spPr>
          <a:xfrm flipV="1">
            <a:off x="4060190" y="2148205"/>
            <a:ext cx="1892935" cy="78041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5974715" y="1932940"/>
            <a:ext cx="2105660"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动植物分类查询</a:t>
            </a:r>
            <a:endParaRPr lang="en-US" altLang="zh-CN" sz="2000" kern="0" dirty="0">
              <a:solidFill>
                <a:schemeClr val="accent1"/>
              </a:solidFill>
              <a:latin typeface="微软雅黑" panose="020B0503020204020204" pitchFamily="34" charset="-122"/>
              <a:ea typeface="微软雅黑" panose="020B0503020204020204" pitchFamily="34" charset="-122"/>
            </a:endParaRPr>
          </a:p>
        </p:txBody>
      </p:sp>
      <p:cxnSp>
        <p:nvCxnSpPr>
          <p:cNvPr id="8" name="Straight Connector 37"/>
          <p:cNvCxnSpPr/>
          <p:nvPr/>
        </p:nvCxnSpPr>
        <p:spPr>
          <a:xfrm>
            <a:off x="4312285" y="3476625"/>
            <a:ext cx="1466215" cy="100647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876925" y="4186555"/>
            <a:ext cx="2105660"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点击可查看动物详细信息</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11" name="Straight Connector 37"/>
          <p:cNvCxnSpPr/>
          <p:nvPr/>
        </p:nvCxnSpPr>
        <p:spPr>
          <a:xfrm flipV="1">
            <a:off x="5047615" y="2883535"/>
            <a:ext cx="709295" cy="18224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5778500" y="2668270"/>
            <a:ext cx="2105660"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添加自己的科普</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4" fill="hold" nodeType="withEffect">
                                  <p:stCondLst>
                                    <p:cond delay="400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up)">
                                      <p:cBhvr>
                                        <p:cTn id="14" dur="500"/>
                                        <p:tgtEl>
                                          <p:spTgt spid="22"/>
                                        </p:tgtEl>
                                      </p:cBhvr>
                                    </p:animEffect>
                                  </p:childTnLst>
                                </p:cTn>
                              </p:par>
                              <p:par>
                                <p:cTn id="15" presetID="22" presetClass="entr" presetSubtype="4"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500"/>
                                        <p:tgtEl>
                                          <p:spTgt spid="5"/>
                                        </p:tgtEl>
                                      </p:cBhvr>
                                    </p:animEffect>
                                  </p:childTnLst>
                                </p:cTn>
                              </p:par>
                              <p:par>
                                <p:cTn id="22" presetID="22" presetClass="entr" presetSubtype="4" fill="hold" nodeType="withEffect">
                                  <p:stCondLst>
                                    <p:cond delay="50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par>
                          <p:cTn id="25" fill="hold">
                            <p:stCondLst>
                              <p:cond delay="1500"/>
                            </p:stCondLst>
                            <p:childTnLst>
                              <p:par>
                                <p:cTn id="26" presetID="22" presetClass="entr" presetSubtype="1"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up)">
                                      <p:cBhvr>
                                        <p:cTn id="28" dur="500"/>
                                        <p:tgtEl>
                                          <p:spTgt spid="9"/>
                                        </p:tgtEl>
                                      </p:cBhvr>
                                    </p:animEffect>
                                  </p:childTnLst>
                                </p:cTn>
                              </p:par>
                              <p:par>
                                <p:cTn id="29" presetID="22" presetClass="entr" presetSubtype="4" fill="hold" nodeType="withEffect">
                                  <p:stCondLst>
                                    <p:cond delay="500"/>
                                  </p:stCondLst>
                                  <p:childTnLst>
                                    <p:set>
                                      <p:cBhvr>
                                        <p:cTn id="30" dur="1" fill="hold">
                                          <p:stCondLst>
                                            <p:cond delay="0"/>
                                          </p:stCondLst>
                                        </p:cTn>
                                        <p:tgtEl>
                                          <p:spTgt spid="11"/>
                                        </p:tgtEl>
                                        <p:attrNameLst>
                                          <p:attrName>style.visibility</p:attrName>
                                        </p:attrNameLst>
                                      </p:cBhvr>
                                      <p:to>
                                        <p:strVal val="visible"/>
                                      </p:to>
                                    </p:set>
                                    <p:animEffect transition="in" filter="wipe(down)">
                                      <p:cBhvr>
                                        <p:cTn id="31" dur="500"/>
                                        <p:tgtEl>
                                          <p:spTgt spid="11"/>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P spid="5" grpId="0"/>
      <p:bldP spid="9" grpId="0"/>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4678045" y="417195"/>
            <a:ext cx="2835275" cy="6024245"/>
          </a:xfrm>
          <a:prstGeom prst="rect">
            <a:avLst/>
          </a:prstGeom>
        </p:spPr>
      </p:pic>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界面原型设计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4" name="矩形 13"/>
          <p:cNvSpPr/>
          <p:nvPr/>
        </p:nvSpPr>
        <p:spPr>
          <a:xfrm>
            <a:off x="520065" y="1484630"/>
            <a:ext cx="2969895"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a:t>
            </a:r>
            <a:r>
              <a:rPr lang="en-US" altLang="zh-CN" sz="2000" kern="0" dirty="0">
                <a:solidFill>
                  <a:schemeClr val="accent1"/>
                </a:solidFill>
                <a:latin typeface="微软雅黑" panose="020B0503020204020204" pitchFamily="34" charset="-122"/>
                <a:ea typeface="微软雅黑" panose="020B0503020204020204" pitchFamily="34" charset="-122"/>
              </a:rPr>
              <a:t>“</a:t>
            </a:r>
            <a:r>
              <a:rPr lang="zh-CN" altLang="en-US" sz="2000" kern="0" dirty="0">
                <a:solidFill>
                  <a:schemeClr val="accent1"/>
                </a:solidFill>
                <a:latin typeface="微软雅黑" panose="020B0503020204020204" pitchFamily="34" charset="-122"/>
                <a:ea typeface="微软雅黑" panose="020B0503020204020204" pitchFamily="34" charset="-122"/>
              </a:rPr>
              <a:t>消息</a:t>
            </a:r>
            <a:r>
              <a:rPr lang="en-US" altLang="zh-CN" sz="2000" kern="0" dirty="0">
                <a:solidFill>
                  <a:schemeClr val="accent1"/>
                </a:solidFill>
                <a:latin typeface="微软雅黑" panose="020B0503020204020204" pitchFamily="34" charset="-122"/>
                <a:ea typeface="微软雅黑" panose="020B0503020204020204" pitchFamily="34" charset="-122"/>
              </a:rPr>
              <a:t>”</a:t>
            </a:r>
            <a:r>
              <a:rPr lang="zh-CN" altLang="en-US" sz="2000" kern="0" dirty="0">
                <a:solidFill>
                  <a:schemeClr val="accent1"/>
                </a:solidFill>
                <a:latin typeface="微软雅黑" panose="020B0503020204020204" pitchFamily="34" charset="-122"/>
                <a:ea typeface="微软雅黑" panose="020B0503020204020204" pitchFamily="34" charset="-122"/>
              </a:rPr>
              <a:t>进入消息界面</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21" name="Straight Connector 37"/>
          <p:cNvCxnSpPr>
            <a:endCxn id="22" idx="3"/>
          </p:cNvCxnSpPr>
          <p:nvPr/>
        </p:nvCxnSpPr>
        <p:spPr>
          <a:xfrm flipH="1">
            <a:off x="4235450" y="1779905"/>
            <a:ext cx="1821180" cy="82105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628265" y="2247900"/>
            <a:ext cx="1607185"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可查看通知以及私信</a:t>
            </a:r>
            <a:endParaRPr lang="en-US" altLang="zh-CN" sz="2000" kern="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4" fill="hold" nodeType="withEffect">
                                  <p:stCondLst>
                                    <p:cond delay="50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up)">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667250" y="363220"/>
            <a:ext cx="2858135" cy="6131560"/>
          </a:xfrm>
          <a:prstGeom prst="rect">
            <a:avLst/>
          </a:prstGeom>
        </p:spPr>
      </p:pic>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界面原型设计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4" name="矩形 13"/>
          <p:cNvSpPr/>
          <p:nvPr/>
        </p:nvSpPr>
        <p:spPr>
          <a:xfrm>
            <a:off x="520065" y="1484630"/>
            <a:ext cx="2969895"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a:t>
            </a:r>
            <a:r>
              <a:rPr lang="en-US" altLang="zh-CN" sz="2000" kern="0" dirty="0">
                <a:solidFill>
                  <a:schemeClr val="accent1"/>
                </a:solidFill>
                <a:latin typeface="微软雅黑" panose="020B0503020204020204" pitchFamily="34" charset="-122"/>
                <a:ea typeface="微软雅黑" panose="020B0503020204020204" pitchFamily="34" charset="-122"/>
              </a:rPr>
              <a:t>“</a:t>
            </a:r>
            <a:r>
              <a:rPr lang="zh-CN" altLang="en-US" sz="2000" kern="0" dirty="0">
                <a:solidFill>
                  <a:schemeClr val="accent1"/>
                </a:solidFill>
                <a:latin typeface="微软雅黑" panose="020B0503020204020204" pitchFamily="34" charset="-122"/>
                <a:ea typeface="微软雅黑" panose="020B0503020204020204" pitchFamily="34" charset="-122"/>
              </a:rPr>
              <a:t>发帖</a:t>
            </a:r>
            <a:r>
              <a:rPr lang="en-US" altLang="zh-CN" sz="2000" kern="0" dirty="0">
                <a:solidFill>
                  <a:schemeClr val="accent1"/>
                </a:solidFill>
                <a:latin typeface="微软雅黑" panose="020B0503020204020204" pitchFamily="34" charset="-122"/>
                <a:ea typeface="微软雅黑" panose="020B0503020204020204" pitchFamily="34" charset="-122"/>
              </a:rPr>
              <a:t>”</a:t>
            </a:r>
            <a:r>
              <a:rPr lang="zh-CN" altLang="en-US" sz="2000" kern="0" dirty="0">
                <a:solidFill>
                  <a:schemeClr val="accent1"/>
                </a:solidFill>
                <a:latin typeface="微软雅黑" panose="020B0503020204020204" pitchFamily="34" charset="-122"/>
                <a:ea typeface="微软雅黑" panose="020B0503020204020204" pitchFamily="34" charset="-122"/>
              </a:rPr>
              <a:t>进入帖子界面</a:t>
            </a:r>
            <a:endParaRPr lang="en-US" altLang="zh-CN" sz="2000" kern="0" dirty="0">
              <a:solidFill>
                <a:schemeClr val="accent1"/>
              </a:solidFill>
              <a:latin typeface="微软雅黑" panose="020B0503020204020204" pitchFamily="34" charset="-122"/>
              <a:ea typeface="微软雅黑" panose="020B0503020204020204" pitchFamily="34" charset="-122"/>
            </a:endParaRPr>
          </a:p>
        </p:txBody>
      </p:sp>
      <p:cxnSp>
        <p:nvCxnSpPr>
          <p:cNvPr id="21" name="Straight Connector 37"/>
          <p:cNvCxnSpPr>
            <a:endCxn id="22" idx="3"/>
          </p:cNvCxnSpPr>
          <p:nvPr/>
        </p:nvCxnSpPr>
        <p:spPr>
          <a:xfrm flipH="1">
            <a:off x="4235450" y="2163445"/>
            <a:ext cx="652145" cy="43751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628265" y="2247900"/>
            <a:ext cx="1607185"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可编辑自己想要的内容</a:t>
            </a:r>
            <a:endParaRPr lang="en-US" altLang="zh-CN" sz="2000" kern="0" dirty="0">
              <a:solidFill>
                <a:schemeClr val="accent1"/>
              </a:solidFill>
              <a:latin typeface="微软雅黑" panose="020B0503020204020204" pitchFamily="34" charset="-122"/>
              <a:ea typeface="微软雅黑" panose="020B0503020204020204" pitchFamily="34" charset="-122"/>
            </a:endParaRPr>
          </a:p>
        </p:txBody>
      </p:sp>
      <p:cxnSp>
        <p:nvCxnSpPr>
          <p:cNvPr id="4" name="Straight Connector 37"/>
          <p:cNvCxnSpPr>
            <a:endCxn id="22" idx="3"/>
          </p:cNvCxnSpPr>
          <p:nvPr/>
        </p:nvCxnSpPr>
        <p:spPr>
          <a:xfrm flipH="1" flipV="1">
            <a:off x="4235450" y="2600960"/>
            <a:ext cx="718820" cy="29083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cxnSp>
        <p:nvCxnSpPr>
          <p:cNvPr id="5" name="Straight Connector 37"/>
          <p:cNvCxnSpPr/>
          <p:nvPr/>
        </p:nvCxnSpPr>
        <p:spPr>
          <a:xfrm flipH="1">
            <a:off x="4225925" y="1501775"/>
            <a:ext cx="498475" cy="110236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8525510" y="3822065"/>
            <a:ext cx="1607185" cy="101346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说明了格式规范以及注意事项</a:t>
            </a:r>
            <a:endParaRPr lang="en-US" altLang="zh-CN" sz="2000" kern="0" dirty="0">
              <a:solidFill>
                <a:schemeClr val="accent1"/>
              </a:solidFill>
              <a:latin typeface="微软雅黑" panose="020B0503020204020204" pitchFamily="34" charset="-122"/>
              <a:ea typeface="微软雅黑" panose="020B0503020204020204" pitchFamily="34" charset="-122"/>
            </a:endParaRPr>
          </a:p>
        </p:txBody>
      </p:sp>
      <p:cxnSp>
        <p:nvCxnSpPr>
          <p:cNvPr id="9" name="Straight Connector 37"/>
          <p:cNvCxnSpPr>
            <a:endCxn id="8" idx="1"/>
          </p:cNvCxnSpPr>
          <p:nvPr/>
        </p:nvCxnSpPr>
        <p:spPr>
          <a:xfrm>
            <a:off x="6969760" y="3975735"/>
            <a:ext cx="1555750" cy="35306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4" fill="hold" nodeType="withEffect">
                                  <p:stCondLst>
                                    <p:cond delay="50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par>
                                <p:cTn id="11" presetID="22" presetClass="entr" presetSubtype="4"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par>
                                <p:cTn id="14" presetID="22" presetClass="entr" presetSubtype="4" fill="hold" nodeType="withEffect">
                                  <p:stCondLst>
                                    <p:cond delay="50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up)">
                                      <p:cBhvr>
                                        <p:cTn id="20" dur="500"/>
                                        <p:tgtEl>
                                          <p:spTgt spid="22"/>
                                        </p:tgtEl>
                                      </p:cBhvr>
                                    </p:animEffect>
                                  </p:childTnLst>
                                </p:cTn>
                              </p:par>
                              <p:par>
                                <p:cTn id="21" presetID="22" presetClass="entr" presetSubtype="4" fill="hold" nodeType="withEffect">
                                  <p:stCondLst>
                                    <p:cond delay="50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肘形连接符 43"/>
          <p:cNvSpPr>
            <a:spLocks noChangeShapeType="1"/>
          </p:cNvSpPr>
          <p:nvPr/>
        </p:nvSpPr>
        <p:spPr bwMode="auto">
          <a:xfrm rot="10800000" flipH="1">
            <a:off x="7742147" y="1964803"/>
            <a:ext cx="92502" cy="1819865"/>
          </a:xfrm>
          <a:prstGeom prst="bentConnector2">
            <a:avLst/>
          </a:prstGeom>
          <a:noFill/>
          <a:ln w="9525" cap="flat" cmpd="sng">
            <a:solidFill>
              <a:schemeClr val="bg1">
                <a:lumMod val="65000"/>
              </a:schemeClr>
            </a:solidFill>
            <a:prstDash val="sysDash"/>
            <a:bevel/>
            <a:headEnd type="oval" w="med" len="med"/>
            <a:tailEnd type="oval" w="med" len="med"/>
          </a:ln>
          <a:extLst>
            <a:ext uri="{909E8E84-426E-40DD-AFC4-6F175D3DCCD1}">
              <a14:hiddenFill xmlns:a14="http://schemas.microsoft.com/office/drawing/2010/main">
                <a:noFill/>
              </a14:hiddenFill>
            </a:ext>
          </a:extLst>
        </p:spPr>
        <p:txBody>
          <a:bodyPr lIns="86683" tIns="43341" rIns="86683" bIns="43341"/>
          <a:lstStyle/>
          <a:p>
            <a:pPr algn="just">
              <a:lnSpc>
                <a:spcPct val="120000"/>
              </a:lnSpc>
            </a:pPr>
            <a:endParaRPr lang="en-GB"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肘形连接符 17"/>
          <p:cNvSpPr>
            <a:spLocks noChangeShapeType="1"/>
          </p:cNvSpPr>
          <p:nvPr/>
        </p:nvSpPr>
        <p:spPr bwMode="auto">
          <a:xfrm rot="16200000" flipH="1">
            <a:off x="7428865" y="4189095"/>
            <a:ext cx="715645" cy="3385185"/>
          </a:xfrm>
          <a:prstGeom prst="bentConnector2">
            <a:avLst/>
          </a:prstGeom>
          <a:noFill/>
          <a:ln w="9525" cap="flat" cmpd="sng">
            <a:solidFill>
              <a:schemeClr val="bg1">
                <a:lumMod val="65000"/>
              </a:schemeClr>
            </a:solidFill>
            <a:prstDash val="sysDash"/>
            <a:bevel/>
            <a:headEnd type="oval" w="med" len="med"/>
            <a:tailEnd type="oval" w="med" len="med"/>
          </a:ln>
          <a:extLst>
            <a:ext uri="{909E8E84-426E-40DD-AFC4-6F175D3DCCD1}">
              <a14:hiddenFill xmlns:a14="http://schemas.microsoft.com/office/drawing/2010/main">
                <a:noFill/>
              </a14:hiddenFill>
            </a:ext>
          </a:extLst>
        </p:spPr>
        <p:txBody>
          <a:bodyPr lIns="86683" tIns="43341" rIns="86683" bIns="43341"/>
          <a:lstStyle/>
          <a:p>
            <a:pPr algn="just">
              <a:lnSpc>
                <a:spcPct val="120000"/>
              </a:lnSpc>
            </a:pPr>
            <a:endParaRPr lang="en-GB"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肘形连接符 46"/>
          <p:cNvSpPr>
            <a:spLocks noChangeShapeType="1"/>
          </p:cNvSpPr>
          <p:nvPr/>
        </p:nvSpPr>
        <p:spPr bwMode="auto">
          <a:xfrm rot="10800000" flipV="1">
            <a:off x="4175490" y="3941999"/>
            <a:ext cx="179966" cy="765139"/>
          </a:xfrm>
          <a:prstGeom prst="bentConnector2">
            <a:avLst/>
          </a:prstGeom>
          <a:noFill/>
          <a:ln w="9525" cap="flat" cmpd="sng">
            <a:solidFill>
              <a:schemeClr val="bg1">
                <a:lumMod val="65000"/>
              </a:schemeClr>
            </a:solidFill>
            <a:prstDash val="sysDash"/>
            <a:bevel/>
            <a:headEnd type="oval" w="med" len="med"/>
            <a:tailEnd type="oval" w="med" len="med"/>
          </a:ln>
          <a:extLst>
            <a:ext uri="{909E8E84-426E-40DD-AFC4-6F175D3DCCD1}">
              <a14:hiddenFill xmlns:a14="http://schemas.microsoft.com/office/drawing/2010/main">
                <a:noFill/>
              </a14:hiddenFill>
            </a:ext>
          </a:extLst>
        </p:spPr>
        <p:txBody>
          <a:bodyPr lIns="86683" tIns="43341" rIns="86683" bIns="43341"/>
          <a:lstStyle/>
          <a:p>
            <a:pPr algn="just">
              <a:lnSpc>
                <a:spcPct val="120000"/>
              </a:lnSpc>
            </a:pPr>
            <a:endParaRPr lang="en-GB"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肘形连接符 51"/>
          <p:cNvSpPr>
            <a:spLocks noChangeShapeType="1"/>
          </p:cNvSpPr>
          <p:nvPr/>
        </p:nvSpPr>
        <p:spPr bwMode="auto">
          <a:xfrm rot="16200000" flipV="1">
            <a:off x="5052060" y="1333500"/>
            <a:ext cx="349885" cy="1743075"/>
          </a:xfrm>
          <a:prstGeom prst="bentConnector2">
            <a:avLst/>
          </a:prstGeom>
          <a:noFill/>
          <a:ln w="9525" cap="flat" cmpd="sng">
            <a:solidFill>
              <a:schemeClr val="bg1">
                <a:lumMod val="65000"/>
              </a:schemeClr>
            </a:solidFill>
            <a:prstDash val="sysDash"/>
            <a:bevel/>
            <a:headEnd type="oval" w="med" len="med"/>
            <a:tailEnd type="oval" w="med" len="med"/>
          </a:ln>
          <a:extLst>
            <a:ext uri="{909E8E84-426E-40DD-AFC4-6F175D3DCCD1}">
              <a14:hiddenFill xmlns:a14="http://schemas.microsoft.com/office/drawing/2010/main">
                <a:noFill/>
              </a14:hiddenFill>
            </a:ext>
          </a:extLst>
        </p:spPr>
        <p:txBody>
          <a:bodyPr lIns="86683" tIns="43341" rIns="86683" bIns="43341"/>
          <a:lstStyle/>
          <a:p>
            <a:pPr algn="just">
              <a:lnSpc>
                <a:spcPct val="120000"/>
              </a:lnSpc>
            </a:pPr>
            <a:endParaRPr lang="en-GB"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 name="Group 3"/>
          <p:cNvGrpSpPr/>
          <p:nvPr/>
        </p:nvGrpSpPr>
        <p:grpSpPr>
          <a:xfrm>
            <a:off x="4446953" y="2516418"/>
            <a:ext cx="3312961" cy="3071753"/>
            <a:chOff x="3898426" y="1805124"/>
            <a:chExt cx="4494140" cy="4166144"/>
          </a:xfrm>
        </p:grpSpPr>
        <p:sp>
          <p:nvSpPr>
            <p:cNvPr id="37" name="椭圆 12"/>
            <p:cNvSpPr>
              <a:spLocks noChangeArrowheads="1"/>
            </p:cNvSpPr>
            <p:nvPr/>
          </p:nvSpPr>
          <p:spPr bwMode="auto">
            <a:xfrm flipH="1">
              <a:off x="5881907" y="1805124"/>
              <a:ext cx="515252" cy="515252"/>
            </a:xfrm>
            <a:prstGeom prst="ellipse">
              <a:avLst/>
            </a:prstGeom>
            <a:solidFill>
              <a:schemeClr val="bg1"/>
            </a:solidFill>
            <a:ln w="76200" cap="flat" cmpd="sng">
              <a:solidFill>
                <a:schemeClr val="accent1"/>
              </a:solidFill>
              <a:bevel/>
            </a:ln>
          </p:spPr>
          <p:txBody>
            <a:bodyPr anchor="ctr"/>
            <a:lstStyle/>
            <a:p>
              <a:pPr algn="just">
                <a:lnSpc>
                  <a:spcPct val="120000"/>
                </a:lnSpc>
              </a:pPr>
              <a:endParaRPr lang="en-US" altLang="en-US" sz="80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椭圆 10"/>
            <p:cNvSpPr>
              <a:spLocks noChangeArrowheads="1"/>
            </p:cNvSpPr>
            <p:nvPr/>
          </p:nvSpPr>
          <p:spPr bwMode="auto">
            <a:xfrm flipH="1">
              <a:off x="7771164" y="3503547"/>
              <a:ext cx="516444" cy="516444"/>
            </a:xfrm>
            <a:prstGeom prst="ellipse">
              <a:avLst/>
            </a:prstGeom>
            <a:solidFill>
              <a:schemeClr val="bg1"/>
            </a:solidFill>
            <a:ln w="76200" cap="flat" cmpd="sng">
              <a:solidFill>
                <a:schemeClr val="accent4"/>
              </a:solidFill>
              <a:bevel/>
            </a:ln>
          </p:spPr>
          <p:txBody>
            <a:bodyPr anchor="ctr"/>
            <a:lstStyle/>
            <a:p>
              <a:pPr algn="just">
                <a:lnSpc>
                  <a:spcPct val="120000"/>
                </a:lnSpc>
              </a:pPr>
              <a:endParaRPr lang="en-US" altLang="en-US" sz="80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椭圆 11"/>
            <p:cNvSpPr>
              <a:spLocks noChangeArrowheads="1"/>
            </p:cNvSpPr>
            <p:nvPr/>
          </p:nvSpPr>
          <p:spPr bwMode="auto">
            <a:xfrm flipH="1">
              <a:off x="5881907" y="5241328"/>
              <a:ext cx="515252" cy="516445"/>
            </a:xfrm>
            <a:prstGeom prst="ellipse">
              <a:avLst/>
            </a:prstGeom>
            <a:solidFill>
              <a:schemeClr val="bg1"/>
            </a:solidFill>
            <a:ln w="76200" cap="flat" cmpd="sng">
              <a:solidFill>
                <a:schemeClr val="accent4"/>
              </a:solidFill>
              <a:bevel/>
            </a:ln>
          </p:spPr>
          <p:txBody>
            <a:bodyPr anchor="ctr"/>
            <a:lstStyle/>
            <a:p>
              <a:pPr algn="just">
                <a:lnSpc>
                  <a:spcPct val="120000"/>
                </a:lnSpc>
              </a:pPr>
              <a:endParaRPr lang="en-US" altLang="en-US" sz="80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椭圆 44"/>
            <p:cNvSpPr>
              <a:spLocks noChangeArrowheads="1"/>
            </p:cNvSpPr>
            <p:nvPr/>
          </p:nvSpPr>
          <p:spPr bwMode="auto">
            <a:xfrm flipH="1">
              <a:off x="4010541" y="3503547"/>
              <a:ext cx="515252" cy="515252"/>
            </a:xfrm>
            <a:prstGeom prst="ellipse">
              <a:avLst/>
            </a:prstGeom>
            <a:solidFill>
              <a:schemeClr val="bg1"/>
            </a:solidFill>
            <a:ln w="76200" cap="flat" cmpd="sng">
              <a:solidFill>
                <a:schemeClr val="accent1"/>
              </a:solidFill>
              <a:bevel/>
            </a:ln>
          </p:spPr>
          <p:txBody>
            <a:bodyPr anchor="ctr"/>
            <a:lstStyle/>
            <a:p>
              <a:pPr algn="just">
                <a:lnSpc>
                  <a:spcPct val="120000"/>
                </a:lnSpc>
              </a:pPr>
              <a:endParaRPr lang="en-US" altLang="en-US" sz="80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左弧形箭头 1"/>
            <p:cNvSpPr>
              <a:spLocks noChangeArrowheads="1"/>
            </p:cNvSpPr>
            <p:nvPr/>
          </p:nvSpPr>
          <p:spPr bwMode="auto">
            <a:xfrm>
              <a:off x="3898426" y="1805124"/>
              <a:ext cx="1892835" cy="4166144"/>
            </a:xfrm>
            <a:prstGeom prst="curvedRightArrow">
              <a:avLst>
                <a:gd name="adj1" fmla="val 24996"/>
                <a:gd name="adj2" fmla="val 50022"/>
                <a:gd name="adj3" fmla="val 25000"/>
              </a:avLst>
            </a:prstGeom>
            <a:solidFill>
              <a:schemeClr val="accent1"/>
            </a:solidFill>
            <a:ln>
              <a:noFill/>
            </a:ln>
            <a:extLst>
              <a:ext uri="{91240B29-F687-4F45-9708-019B960494DF}">
                <a14:hiddenLine xmlns:a14="http://schemas.microsoft.com/office/drawing/2010/main" w="25400">
                  <a:solidFill>
                    <a:srgbClr val="395E8A"/>
                  </a:solidFill>
                  <a:bevel/>
                </a14:hiddenLine>
              </a:ext>
            </a:extLst>
          </p:spPr>
          <p:txBody>
            <a:bodyPr anchor="ctr"/>
            <a:lstStyle/>
            <a:p>
              <a:pPr algn="just">
                <a:lnSpc>
                  <a:spcPct val="120000"/>
                </a:lnSpc>
              </a:pPr>
              <a:endParaRPr lang="en-US" alt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左弧形箭头 39"/>
            <p:cNvSpPr>
              <a:spLocks noChangeArrowheads="1"/>
            </p:cNvSpPr>
            <p:nvPr/>
          </p:nvSpPr>
          <p:spPr bwMode="auto">
            <a:xfrm flipH="1">
              <a:off x="6498539" y="1805124"/>
              <a:ext cx="1894027" cy="4166144"/>
            </a:xfrm>
            <a:prstGeom prst="curvedRightArrow">
              <a:avLst>
                <a:gd name="adj1" fmla="val 24980"/>
                <a:gd name="adj2" fmla="val 49990"/>
                <a:gd name="adj3" fmla="val 25000"/>
              </a:avLst>
            </a:prstGeom>
            <a:solidFill>
              <a:schemeClr val="accent4"/>
            </a:solidFill>
            <a:ln>
              <a:noFill/>
            </a:ln>
            <a:extLst>
              <a:ext uri="{91240B29-F687-4F45-9708-019B960494DF}">
                <a14:hiddenLine xmlns:a14="http://schemas.microsoft.com/office/drawing/2010/main" w="25400">
                  <a:solidFill>
                    <a:srgbClr val="395E8A"/>
                  </a:solidFill>
                  <a:bevel/>
                </a14:hiddenLine>
              </a:ext>
            </a:extLst>
          </p:spPr>
          <p:txBody>
            <a:bodyPr anchor="ctr"/>
            <a:lstStyle/>
            <a:p>
              <a:pPr algn="just">
                <a:lnSpc>
                  <a:spcPct val="120000"/>
                </a:lnSpc>
              </a:pPr>
              <a:endParaRPr lang="en-US" alt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 name="Group 69"/>
            <p:cNvGrpSpPr/>
            <p:nvPr/>
          </p:nvGrpSpPr>
          <p:grpSpPr>
            <a:xfrm>
              <a:off x="5981606" y="5340706"/>
              <a:ext cx="317153" cy="317695"/>
              <a:chOff x="9145588" y="4435471"/>
              <a:chExt cx="464344" cy="465137"/>
            </a:xfrm>
          </p:grpSpPr>
          <p:sp>
            <p:nvSpPr>
              <p:cNvPr id="71" name="AutoShape 7"/>
              <p:cNvSpPr/>
              <p:nvPr/>
            </p:nvSpPr>
            <p:spPr bwMode="auto">
              <a:xfrm>
                <a:off x="9145588" y="4435471"/>
                <a:ext cx="464344" cy="465137"/>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solidFill>
                <a:schemeClr val="accent4"/>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solidFill>
                <a:schemeClr val="accent4"/>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solidFill>
                <a:schemeClr val="accent4"/>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solidFill>
                <a:schemeClr val="accent4"/>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5"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solidFill>
                <a:schemeClr val="accent4"/>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6"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solidFill>
                <a:schemeClr val="accent4"/>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7"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solidFill>
                <a:schemeClr val="accent4"/>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8"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solidFill>
                <a:schemeClr val="accent4"/>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solidFill>
                <a:schemeClr val="accent4"/>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 name="Group 79"/>
            <p:cNvGrpSpPr/>
            <p:nvPr/>
          </p:nvGrpSpPr>
          <p:grpSpPr>
            <a:xfrm>
              <a:off x="7864358" y="3622124"/>
              <a:ext cx="317153" cy="317695"/>
              <a:chOff x="7287419" y="3505994"/>
              <a:chExt cx="464344" cy="465138"/>
            </a:xfrm>
          </p:grpSpPr>
          <p:sp>
            <p:nvSpPr>
              <p:cNvPr id="81" name="AutoShape 37"/>
              <p:cNvSpPr/>
              <p:nvPr/>
            </p:nvSpPr>
            <p:spPr bwMode="auto">
              <a:xfrm>
                <a:off x="7287419" y="354965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solidFill>
                <a:schemeClr val="accent4"/>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2" name="AutoShape 38"/>
              <p:cNvSpPr/>
              <p:nvPr/>
            </p:nvSpPr>
            <p:spPr bwMode="auto">
              <a:xfrm>
                <a:off x="7490619" y="373856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solidFill>
                <a:schemeClr val="accent4"/>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AutoShape 39"/>
              <p:cNvSpPr/>
              <p:nvPr/>
            </p:nvSpPr>
            <p:spPr bwMode="auto">
              <a:xfrm>
                <a:off x="7679532" y="350599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solidFill>
                <a:schemeClr val="accent4"/>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AutoShape 40"/>
              <p:cNvSpPr/>
              <p:nvPr/>
            </p:nvSpPr>
            <p:spPr bwMode="auto">
              <a:xfrm>
                <a:off x="7403307" y="372427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solidFill>
                <a:schemeClr val="accent4"/>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AutoShape 41"/>
              <p:cNvSpPr/>
              <p:nvPr/>
            </p:nvSpPr>
            <p:spPr bwMode="auto">
              <a:xfrm>
                <a:off x="7461250" y="382587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solidFill>
                <a:schemeClr val="accent4"/>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AutoShape 42"/>
              <p:cNvSpPr/>
              <p:nvPr/>
            </p:nvSpPr>
            <p:spPr bwMode="auto">
              <a:xfrm>
                <a:off x="7693819" y="360759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solidFill>
                <a:schemeClr val="accent4"/>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 name="Group 86"/>
            <p:cNvGrpSpPr/>
            <p:nvPr/>
          </p:nvGrpSpPr>
          <p:grpSpPr>
            <a:xfrm>
              <a:off x="4146264" y="3609536"/>
              <a:ext cx="238000" cy="317695"/>
              <a:chOff x="2639220" y="3510754"/>
              <a:chExt cx="348456" cy="465137"/>
            </a:xfrm>
          </p:grpSpPr>
          <p:sp>
            <p:nvSpPr>
              <p:cNvPr id="88" name="AutoShape 115"/>
              <p:cNvSpPr/>
              <p:nvPr/>
            </p:nvSpPr>
            <p:spPr bwMode="auto">
              <a:xfrm>
                <a:off x="2639220" y="3510754"/>
                <a:ext cx="348456" cy="4651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00" y="12825"/>
                    </a:moveTo>
                    <a:lnTo>
                      <a:pt x="19800" y="13500"/>
                    </a:lnTo>
                    <a:lnTo>
                      <a:pt x="19800" y="14850"/>
                    </a:lnTo>
                    <a:lnTo>
                      <a:pt x="19800" y="15525"/>
                    </a:lnTo>
                    <a:cubicBezTo>
                      <a:pt x="19800" y="18129"/>
                      <a:pt x="16972" y="20249"/>
                      <a:pt x="13499" y="20249"/>
                    </a:cubicBezTo>
                    <a:lnTo>
                      <a:pt x="8099" y="20249"/>
                    </a:lnTo>
                    <a:cubicBezTo>
                      <a:pt x="4627" y="20249"/>
                      <a:pt x="1800" y="18129"/>
                      <a:pt x="1800" y="15525"/>
                    </a:cubicBezTo>
                    <a:lnTo>
                      <a:pt x="1800" y="14850"/>
                    </a:lnTo>
                    <a:lnTo>
                      <a:pt x="1800" y="13500"/>
                    </a:lnTo>
                    <a:lnTo>
                      <a:pt x="1800" y="12825"/>
                    </a:lnTo>
                    <a:lnTo>
                      <a:pt x="1800" y="10800"/>
                    </a:lnTo>
                    <a:cubicBezTo>
                      <a:pt x="1800" y="10427"/>
                      <a:pt x="2203" y="10124"/>
                      <a:pt x="2699" y="10124"/>
                    </a:cubicBezTo>
                    <a:lnTo>
                      <a:pt x="4499" y="10124"/>
                    </a:lnTo>
                    <a:lnTo>
                      <a:pt x="17100" y="10124"/>
                    </a:lnTo>
                    <a:lnTo>
                      <a:pt x="18899" y="10124"/>
                    </a:lnTo>
                    <a:cubicBezTo>
                      <a:pt x="19396" y="10124"/>
                      <a:pt x="19800" y="10427"/>
                      <a:pt x="19800" y="10800"/>
                    </a:cubicBezTo>
                    <a:cubicBezTo>
                      <a:pt x="19800" y="10800"/>
                      <a:pt x="19800" y="12825"/>
                      <a:pt x="19800" y="12825"/>
                    </a:cubicBezTo>
                    <a:close/>
                    <a:moveTo>
                      <a:pt x="14400" y="6075"/>
                    </a:moveTo>
                    <a:lnTo>
                      <a:pt x="14400" y="6076"/>
                    </a:lnTo>
                    <a:lnTo>
                      <a:pt x="14400" y="8774"/>
                    </a:lnTo>
                    <a:lnTo>
                      <a:pt x="7200" y="8774"/>
                    </a:lnTo>
                    <a:lnTo>
                      <a:pt x="7200" y="6076"/>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0"/>
                    </a:cubicBezTo>
                    <a:lnTo>
                      <a:pt x="0" y="12825"/>
                    </a:lnTo>
                    <a:lnTo>
                      <a:pt x="0" y="13500"/>
                    </a:lnTo>
                    <a:lnTo>
                      <a:pt x="0" y="14850"/>
                    </a:lnTo>
                    <a:lnTo>
                      <a:pt x="0" y="15525"/>
                    </a:lnTo>
                    <a:cubicBezTo>
                      <a:pt x="0" y="18880"/>
                      <a:pt x="3625" y="21599"/>
                      <a:pt x="8099" y="21599"/>
                    </a:cubicBezTo>
                    <a:lnTo>
                      <a:pt x="13499" y="21599"/>
                    </a:lnTo>
                    <a:cubicBezTo>
                      <a:pt x="17974" y="21599"/>
                      <a:pt x="21600" y="18880"/>
                      <a:pt x="21600" y="15525"/>
                    </a:cubicBezTo>
                    <a:lnTo>
                      <a:pt x="21600" y="14850"/>
                    </a:lnTo>
                    <a:lnTo>
                      <a:pt x="21600" y="13500"/>
                    </a:lnTo>
                    <a:lnTo>
                      <a:pt x="21600" y="12825"/>
                    </a:lnTo>
                    <a:lnTo>
                      <a:pt x="21600" y="10800"/>
                    </a:lnTo>
                    <a:cubicBezTo>
                      <a:pt x="21600" y="9681"/>
                      <a:pt x="20391" y="8774"/>
                      <a:pt x="18899" y="8774"/>
                    </a:cubicBezTo>
                  </a:path>
                </a:pathLst>
              </a:custGeom>
              <a:solidFill>
                <a:schemeClr val="accent1"/>
              </a:solidFill>
              <a:ln>
                <a:noFill/>
              </a:ln>
              <a:effectLst/>
            </p:spPr>
            <p:txBody>
              <a:bodyPr lIns="23253" tIns="23253" rIns="23253" bIns="23253" anchor="ctr"/>
              <a:lstStyle/>
              <a:p>
                <a:pPr algn="just" defTabSz="198755" hangingPunct="0">
                  <a:lnSpc>
                    <a:spcPct val="120000"/>
                  </a:lnSpc>
                </a:pPr>
                <a:endParaRPr lang="en-US" sz="800" dirty="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9" name="AutoShape 116"/>
              <p:cNvSpPr/>
              <p:nvPr/>
            </p:nvSpPr>
            <p:spPr bwMode="auto">
              <a:xfrm>
                <a:off x="2784475" y="3786982"/>
                <a:ext cx="57944"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3226"/>
                      <a:pt x="0" y="7201"/>
                    </a:cubicBezTo>
                    <a:cubicBezTo>
                      <a:pt x="0" y="9390"/>
                      <a:pt x="1798" y="13537"/>
                      <a:pt x="3601" y="16821"/>
                    </a:cubicBezTo>
                    <a:cubicBezTo>
                      <a:pt x="5070" y="19493"/>
                      <a:pt x="6916" y="21600"/>
                      <a:pt x="10800" y="21600"/>
                    </a:cubicBezTo>
                    <a:cubicBezTo>
                      <a:pt x="15016" y="21600"/>
                      <a:pt x="16529" y="19514"/>
                      <a:pt x="18003" y="16858"/>
                    </a:cubicBezTo>
                    <a:cubicBezTo>
                      <a:pt x="19828" y="13567"/>
                      <a:pt x="21600" y="9397"/>
                      <a:pt x="21600" y="7201"/>
                    </a:cubicBezTo>
                    <a:cubicBezTo>
                      <a:pt x="21600" y="3226"/>
                      <a:pt x="16761" y="0"/>
                      <a:pt x="10800" y="0"/>
                    </a:cubicBezTo>
                  </a:path>
                </a:pathLst>
              </a:custGeom>
              <a:solidFill>
                <a:schemeClr val="accent1"/>
              </a:solidFill>
              <a:ln>
                <a:noFill/>
              </a:ln>
              <a:effectLst/>
            </p:spPr>
            <p:txBody>
              <a:bodyPr lIns="23253" tIns="23253" rIns="23253" bIns="23253" anchor="ctr"/>
              <a:lstStyle/>
              <a:p>
                <a:pPr algn="just" defTabSz="198755" hangingPunct="0">
                  <a:lnSpc>
                    <a:spcPct val="120000"/>
                  </a:lnSpc>
                </a:pPr>
                <a:endParaRPr lang="en-US" sz="800" dirty="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 name="Group 89"/>
            <p:cNvGrpSpPr/>
            <p:nvPr/>
          </p:nvGrpSpPr>
          <p:grpSpPr>
            <a:xfrm>
              <a:off x="5992775" y="1913195"/>
              <a:ext cx="317153" cy="317153"/>
              <a:chOff x="4439444" y="1652588"/>
              <a:chExt cx="464344" cy="464344"/>
            </a:xfrm>
          </p:grpSpPr>
          <p:sp>
            <p:nvSpPr>
              <p:cNvPr id="91" name="AutoShape 136"/>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solidFill>
                <a:schemeClr val="accent1"/>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2" name="AutoShape 137"/>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solidFill>
                <a:schemeClr val="accent1"/>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3" name="AutoShape 138"/>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solidFill>
                <a:schemeClr val="accent1"/>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96" name="TextBox 95"/>
          <p:cNvSpPr txBox="1"/>
          <p:nvPr/>
        </p:nvSpPr>
        <p:spPr>
          <a:xfrm>
            <a:off x="3763645" y="1792605"/>
            <a:ext cx="474980" cy="344805"/>
          </a:xfrm>
          <a:prstGeom prst="rect">
            <a:avLst/>
          </a:prstGeom>
          <a:noFill/>
        </p:spPr>
        <p:txBody>
          <a:bodyPr wrap="none" lIns="0" tIns="0" rIns="0" bIns="0" rtlCol="0">
            <a:spAutoFit/>
          </a:bodyPr>
          <a:lstStyle/>
          <a:p>
            <a:pPr algn="r">
              <a:lnSpc>
                <a:spcPct val="120000"/>
              </a:lnSpc>
            </a:pPr>
            <a:r>
              <a:rPr lang="zh-CN" altLang="en-US" sz="1865"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标识</a:t>
            </a:r>
            <a:endParaRPr lang="en-GB" altLang="zh-CN" sz="1865"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8" name="Group 98"/>
          <p:cNvGrpSpPr/>
          <p:nvPr/>
        </p:nvGrpSpPr>
        <p:grpSpPr>
          <a:xfrm>
            <a:off x="681355" y="4815205"/>
            <a:ext cx="3557270" cy="1584238"/>
            <a:chOff x="773723" y="1855899"/>
            <a:chExt cx="2969070" cy="1824365"/>
          </a:xfrm>
        </p:grpSpPr>
        <p:sp>
          <p:nvSpPr>
            <p:cNvPr id="100" name="TextBox 99"/>
            <p:cNvSpPr txBox="1"/>
            <p:nvPr/>
          </p:nvSpPr>
          <p:spPr>
            <a:xfrm>
              <a:off x="2335338" y="1855899"/>
              <a:ext cx="1407455" cy="397068"/>
            </a:xfrm>
            <a:prstGeom prst="rect">
              <a:avLst/>
            </a:prstGeom>
            <a:noFill/>
          </p:spPr>
          <p:txBody>
            <a:bodyPr wrap="square" lIns="0" tIns="0" rIns="0" bIns="0" rtlCol="0">
              <a:spAutoFit/>
            </a:bodyPr>
            <a:lstStyle/>
            <a:p>
              <a:pPr algn="r">
                <a:lnSpc>
                  <a:spcPct val="120000"/>
                </a:lnSpc>
              </a:pPr>
              <a:r>
                <a:rPr lang="zh-CN" altLang="en-US" sz="1865"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相关文档</a:t>
              </a:r>
              <a:endParaRPr lang="en-GB" altLang="zh-CN" sz="1865"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1" name="Rectangle 100"/>
            <p:cNvSpPr/>
            <p:nvPr/>
          </p:nvSpPr>
          <p:spPr>
            <a:xfrm>
              <a:off x="773723" y="2259448"/>
              <a:ext cx="2945199" cy="1420816"/>
            </a:xfrm>
            <a:prstGeom prst="rect">
              <a:avLst/>
            </a:prstGeom>
          </p:spPr>
          <p:txBody>
            <a:bodyPr wrap="square" lIns="0" tIns="0" rIns="0" bIns="0">
              <a:spAutoFit/>
            </a:bodyPr>
            <a:lstStyle/>
            <a:p>
              <a:pPr algn="r">
                <a:lnSpc>
                  <a:spcPct val="120000"/>
                </a:lnSpc>
              </a:pPr>
              <a:r>
                <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SE2021-G005-项目想法1.0.docx</a:t>
              </a:r>
              <a:endPar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r">
                <a:lnSpc>
                  <a:spcPct val="120000"/>
                </a:lnSpc>
              </a:pPr>
              <a:r>
                <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SE2021-G005-项目计划表0.1.docx</a:t>
              </a:r>
              <a:endPar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r">
                <a:lnSpc>
                  <a:spcPct val="120000"/>
                </a:lnSpc>
              </a:pPr>
              <a:r>
                <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SE2021-G005-可行性分析报告1.1.docx</a:t>
              </a:r>
              <a:endPar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r">
                <a:lnSpc>
                  <a:spcPct val="120000"/>
                </a:lnSpc>
              </a:pPr>
              <a:r>
                <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SE2021-G005-需求分析报告1.1.docx</a:t>
              </a:r>
              <a:endPar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r">
                <a:lnSpc>
                  <a:spcPct val="120000"/>
                </a:lnSpc>
              </a:pPr>
              <a:r>
                <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SE2021-G005-系统设计说明0.4.docx</a:t>
              </a:r>
              <a:endPar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 name="Group 101"/>
          <p:cNvGrpSpPr/>
          <p:nvPr/>
        </p:nvGrpSpPr>
        <p:grpSpPr>
          <a:xfrm>
            <a:off x="8009074" y="823595"/>
            <a:ext cx="4132761" cy="2167161"/>
            <a:chOff x="773594" y="1862476"/>
            <a:chExt cx="2945329" cy="2495721"/>
          </a:xfrm>
        </p:grpSpPr>
        <p:sp>
          <p:nvSpPr>
            <p:cNvPr id="103" name="TextBox 102"/>
            <p:cNvSpPr txBox="1"/>
            <p:nvPr/>
          </p:nvSpPr>
          <p:spPr>
            <a:xfrm>
              <a:off x="773594" y="1862476"/>
              <a:ext cx="1299059" cy="397080"/>
            </a:xfrm>
            <a:prstGeom prst="rect">
              <a:avLst/>
            </a:prstGeom>
            <a:noFill/>
          </p:spPr>
          <p:txBody>
            <a:bodyPr wrap="square" lIns="0" tIns="0" rIns="0" bIns="0" rtlCol="0">
              <a:spAutoFit/>
            </a:bodyPr>
            <a:lstStyle/>
            <a:p>
              <a:pPr>
                <a:lnSpc>
                  <a:spcPct val="120000"/>
                </a:lnSpc>
              </a:pPr>
              <a:r>
                <a:rPr lang="zh-CN" altLang="en-US" sz="1865"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系统概述</a:t>
              </a:r>
              <a:endParaRPr lang="en-GB" sz="1865"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 name="Rectangle 103"/>
            <p:cNvSpPr/>
            <p:nvPr/>
          </p:nvSpPr>
          <p:spPr>
            <a:xfrm>
              <a:off x="773723" y="2368407"/>
              <a:ext cx="2945200" cy="1989790"/>
            </a:xfrm>
            <a:prstGeom prst="rect">
              <a:avLst/>
            </a:prstGeom>
          </p:spPr>
          <p:txBody>
            <a:bodyPr wrap="square" lIns="0" tIns="0" rIns="0" bIns="0">
              <a:spAutoFit/>
            </a:bodyPr>
            <a:lstStyle/>
            <a:p>
              <a:pPr>
                <a:lnSpc>
                  <a:spcPct val="120000"/>
                </a:lnSpc>
              </a:pPr>
              <a:r>
                <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本文档用于说明对于“城院生态圈”的需求分析。</a:t>
              </a:r>
              <a:endPar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pPr>
              <a:r>
                <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本项目是通过小程序实现用户的交流论坛——“城院生态圈”，以爱护动植物、科普相关知识为目的，作为一个论坛平台供校内学生们交流动植物。力争做到界面清新、充实功能、无广告、无收费，操作简单易上手，吸引用户加入。本项目实现的小程序最终会在微信小程序的搜索栏下找到并运行。</a:t>
              </a:r>
              <a:endPar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 name="Group 107"/>
          <p:cNvGrpSpPr/>
          <p:nvPr/>
        </p:nvGrpSpPr>
        <p:grpSpPr>
          <a:xfrm>
            <a:off x="7957584" y="4318000"/>
            <a:ext cx="3532741" cy="1844844"/>
            <a:chOff x="773722" y="1840132"/>
            <a:chExt cx="2945201" cy="2125056"/>
          </a:xfrm>
        </p:grpSpPr>
        <p:sp>
          <p:nvSpPr>
            <p:cNvPr id="109" name="TextBox 108"/>
            <p:cNvSpPr txBox="1"/>
            <p:nvPr/>
          </p:nvSpPr>
          <p:spPr>
            <a:xfrm>
              <a:off x="773918" y="1840132"/>
              <a:ext cx="1299058" cy="397177"/>
            </a:xfrm>
            <a:prstGeom prst="rect">
              <a:avLst/>
            </a:prstGeom>
            <a:noFill/>
          </p:spPr>
          <p:txBody>
            <a:bodyPr wrap="square" lIns="0" tIns="0" rIns="0" bIns="0" rtlCol="0">
              <a:spAutoFit/>
            </a:bodyPr>
            <a:lstStyle/>
            <a:p>
              <a:pPr algn="l">
                <a:lnSpc>
                  <a:spcPct val="120000"/>
                </a:lnSpc>
              </a:pPr>
              <a:r>
                <a:rPr lang="zh-CN" altLang="en-US" sz="1865"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开发历史</a:t>
              </a:r>
              <a:endParaRPr lang="zh-CN" altLang="en-US" sz="1865"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0" name="Rectangle 109"/>
            <p:cNvSpPr/>
            <p:nvPr/>
          </p:nvSpPr>
          <p:spPr>
            <a:xfrm>
              <a:off x="773722" y="2259447"/>
              <a:ext cx="2945201" cy="1705741"/>
            </a:xfrm>
            <a:prstGeom prst="rect">
              <a:avLst/>
            </a:prstGeom>
          </p:spPr>
          <p:txBody>
            <a:bodyPr wrap="square" lIns="0" tIns="0" rIns="0" bIns="0">
              <a:spAutoFit/>
            </a:bodyPr>
            <a:lstStyle/>
            <a:p>
              <a:pPr>
                <a:lnSpc>
                  <a:spcPct val="120000"/>
                </a:lnSpc>
              </a:pPr>
              <a:r>
                <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2021/9/15-2021/9/23 课题选择</a:t>
              </a:r>
              <a:endPar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pPr>
              <a:r>
                <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2021/9/23-2021/10/10 项目计划制定</a:t>
              </a:r>
              <a:endPar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pPr>
              <a:r>
                <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2021/10/10-2021/10/17 可行性分析报告制定</a:t>
              </a:r>
              <a:endPar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pPr>
              <a:r>
                <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2021/10/18-2021/10/24 需求分析报告制定</a:t>
              </a:r>
              <a:endPar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pPr>
              <a:r>
                <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2021/11/3-2021/11/7 系统设计说明报告制定</a:t>
              </a:r>
              <a:endPar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pPr>
              <a:r>
                <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2021/11/10-2021/11/14 详细设计报告指定</a:t>
              </a:r>
              <a:endPar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aphicFrame>
        <p:nvGraphicFramePr>
          <p:cNvPr id="12" name="表格 11"/>
          <p:cNvGraphicFramePr/>
          <p:nvPr>
            <p:custDataLst>
              <p:tags r:id="rId1"/>
            </p:custDataLst>
          </p:nvPr>
        </p:nvGraphicFramePr>
        <p:xfrm>
          <a:off x="182880" y="2204720"/>
          <a:ext cx="4446905" cy="786130"/>
        </p:xfrm>
        <a:graphic>
          <a:graphicData uri="http://schemas.openxmlformats.org/drawingml/2006/table">
            <a:tbl>
              <a:tblPr firstRow="1" bandRow="1">
                <a:tableStyleId>{5940675A-B579-460E-94D1-54222C63F5DA}</a:tableStyleId>
              </a:tblPr>
              <a:tblGrid>
                <a:gridCol w="1157605"/>
                <a:gridCol w="768985"/>
                <a:gridCol w="2520315"/>
              </a:tblGrid>
              <a:tr h="201295">
                <a:tc rowSpan="4">
                  <a:txBody>
                    <a:bodyPr/>
                    <a:p>
                      <a:pPr indent="0">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文件状态：</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p>
                      <a:pPr indent="0">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 草稿</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p>
                      <a:pPr indent="0">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  ] 正式发布</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p>
                      <a:pPr indent="0">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  ] 正在修改</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文件标识：</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p>
                      <a:pPr indent="0">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SE2021-G005-系统设计说明</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066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indent="0">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当前版本：</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p>
                      <a:pPr indent="0">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0.3</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8288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indent="0">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作者：</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p>
                      <a:pPr indent="0">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黄依豪，梁晓勇，李东泽</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1295">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indent="0">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完成日期：</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p>
                      <a:pPr indent="0">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2021-11-9</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pSp>
        <p:nvGrpSpPr>
          <p:cNvPr id="14" name="组合 13"/>
          <p:cNvGrpSpPr/>
          <p:nvPr/>
        </p:nvGrpSpPr>
        <p:grpSpPr>
          <a:xfrm>
            <a:off x="1189355" y="269240"/>
            <a:ext cx="1635125" cy="898525"/>
            <a:chOff x="1873" y="424"/>
            <a:chExt cx="2575" cy="1415"/>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2" name="矩形 61"/>
            <p:cNvSpPr/>
            <p:nvPr/>
          </p:nvSpPr>
          <p:spPr>
            <a:xfrm>
              <a:off x="1984" y="535"/>
              <a:ext cx="2464" cy="1305"/>
            </a:xfrm>
            <a:prstGeom prst="rect">
              <a:avLst/>
            </a:prstGeom>
          </p:spPr>
          <p:txBody>
            <a:bodyPr wrap="square" lIns="91400" tIns="45699" rIns="91400" bIns="45699">
              <a:spAutoFit/>
            </a:bodyPr>
            <a:p>
              <a:pPr lvl="0" algn="l" defTabSz="914400">
                <a:defRPr/>
              </a:pPr>
              <a:r>
                <a:rPr lang="zh-CN" altLang="en-US" sz="2400" dirty="0">
                  <a:solidFill>
                    <a:schemeClr val="accent1"/>
                  </a:solidFill>
                  <a:latin typeface="微软雅黑" panose="020B0503020204020204" pitchFamily="34" charset="-122"/>
                  <a:ea typeface="微软雅黑" panose="020B0503020204020204" pitchFamily="34" charset="-122"/>
                  <a:sym typeface="+mn-ea"/>
                </a:rPr>
                <a:t>引言部分</a:t>
              </a:r>
              <a:endParaRPr lang="zh-CN" altLang="en-US" sz="2400" kern="0" dirty="0">
                <a:solidFill>
                  <a:schemeClr val="accent1"/>
                </a:solidFill>
                <a:latin typeface="微软雅黑" panose="020B0503020204020204" pitchFamily="34" charset="-122"/>
                <a:ea typeface="微软雅黑" panose="020B0503020204020204" pitchFamily="34" charset="-122"/>
              </a:endParaRPr>
            </a:p>
            <a:p>
              <a:pPr lvl="0" defTabSz="914400">
                <a:defRPr/>
              </a:pP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grpSp>
      <p:graphicFrame>
        <p:nvGraphicFramePr>
          <p:cNvPr id="16" name="表格 15"/>
          <p:cNvGraphicFramePr/>
          <p:nvPr>
            <p:custDataLst>
              <p:tags r:id="rId2"/>
            </p:custDataLst>
          </p:nvPr>
        </p:nvGraphicFramePr>
        <p:xfrm>
          <a:off x="182245" y="3063875"/>
          <a:ext cx="4197350" cy="776605"/>
        </p:xfrm>
        <a:graphic>
          <a:graphicData uri="http://schemas.openxmlformats.org/drawingml/2006/table">
            <a:tbl>
              <a:tblPr firstRow="1" bandRow="1">
                <a:tableStyleId>{5940675A-B579-460E-94D1-54222C63F5DA}</a:tableStyleId>
              </a:tblPr>
              <a:tblGrid>
                <a:gridCol w="1099185"/>
                <a:gridCol w="802640"/>
                <a:gridCol w="2295525"/>
              </a:tblGrid>
              <a:tr h="187960">
                <a:tc rowSpan="4">
                  <a:txBody>
                    <a:bodyPr/>
                    <a:p>
                      <a:pPr algn="l">
                        <a:buClrTx/>
                        <a:buSzTx/>
                        <a:buFontTx/>
                        <a:buNone/>
                      </a:pPr>
                      <a:r>
                        <a:rPr lang="zh-CN" altLang="en-US" sz="1200" dirty="0">
                          <a:solidFill>
                            <a:schemeClr val="tx1">
                              <a:lumMod val="65000"/>
                              <a:lumOff val="35000"/>
                            </a:schemeClr>
                          </a:solidFill>
                          <a:latin typeface="Arial" panose="020B0604020202020204" pitchFamily="34" charset="0"/>
                          <a:ea typeface="微软雅黑" panose="020B0503020204020204" pitchFamily="34" charset="-122"/>
                          <a:cs typeface="+mn-ea"/>
                          <a:sym typeface="+mn-ea"/>
                        </a:rPr>
                        <a:t>文件状态：</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p>
                      <a:pPr algn="l">
                        <a:buClrTx/>
                        <a:buSzTx/>
                        <a:buFontTx/>
                        <a:buNone/>
                      </a:pPr>
                      <a:r>
                        <a:rPr lang="zh-CN" altLang="en-US" sz="1200" dirty="0">
                          <a:solidFill>
                            <a:schemeClr val="tx1">
                              <a:lumMod val="65000"/>
                              <a:lumOff val="35000"/>
                            </a:schemeClr>
                          </a:solidFill>
                          <a:latin typeface="Arial" panose="020B0604020202020204" pitchFamily="34" charset="0"/>
                          <a:ea typeface="微软雅黑" panose="020B0503020204020204" pitchFamily="34" charset="-122"/>
                          <a:cs typeface="+mn-ea"/>
                          <a:sym typeface="+mn-ea"/>
                        </a:rPr>
                        <a:t>[√] 草稿</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p>
                      <a:pPr algn="l">
                        <a:buClrTx/>
                        <a:buSzTx/>
                        <a:buFontTx/>
                        <a:buNone/>
                      </a:pPr>
                      <a:r>
                        <a:rPr lang="zh-CN" altLang="en-US" sz="1200" dirty="0">
                          <a:solidFill>
                            <a:schemeClr val="tx1">
                              <a:lumMod val="65000"/>
                              <a:lumOff val="35000"/>
                            </a:schemeClr>
                          </a:solidFill>
                          <a:latin typeface="Arial" panose="020B0604020202020204" pitchFamily="34" charset="0"/>
                          <a:ea typeface="微软雅黑" panose="020B0503020204020204" pitchFamily="34" charset="-122"/>
                          <a:cs typeface="+mn-ea"/>
                          <a:sym typeface="+mn-ea"/>
                        </a:rPr>
                        <a:t>[  ] 正式发布</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p>
                      <a:pPr algn="l">
                        <a:buClrTx/>
                        <a:buSzTx/>
                        <a:buFontTx/>
                        <a:buNone/>
                      </a:pPr>
                      <a:r>
                        <a:rPr lang="zh-CN" altLang="en-US" sz="1200" dirty="0">
                          <a:solidFill>
                            <a:schemeClr val="tx1">
                              <a:lumMod val="65000"/>
                              <a:lumOff val="35000"/>
                            </a:schemeClr>
                          </a:solidFill>
                          <a:latin typeface="Arial" panose="020B0604020202020204" pitchFamily="34" charset="0"/>
                          <a:ea typeface="微软雅黑" panose="020B0503020204020204" pitchFamily="34" charset="-122"/>
                          <a:cs typeface="+mn-ea"/>
                          <a:sym typeface="+mn-ea"/>
                        </a:rPr>
                        <a:t>[  ] 正在修改</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ClrTx/>
                        <a:buSzTx/>
                        <a:buFontTx/>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文件标识：</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p>
                      <a:pPr algn="l">
                        <a:buClrTx/>
                        <a:buSzTx/>
                        <a:buFontTx/>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SE2021-G005-软件详细设计</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7645">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algn="l">
                        <a:buClrTx/>
                        <a:buSzTx/>
                        <a:buFontTx/>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当前版本：</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p>
                      <a:pPr algn="l">
                        <a:buClrTx/>
                        <a:buSzTx/>
                        <a:buFontTx/>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0.1</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8288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algn="l">
                        <a:buClrTx/>
                        <a:buSzTx/>
                        <a:buFontTx/>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作者：</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p>
                      <a:pPr algn="l">
                        <a:buClrTx/>
                        <a:buSzTx/>
                        <a:buFontTx/>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黄依豪，梁晓勇，李东泽</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9812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algn="l">
                        <a:buClrTx/>
                        <a:buSzTx/>
                        <a:buFontTx/>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完成日期：</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p>
                      <a:pPr algn="l">
                        <a:buClrTx/>
                        <a:buSzTx/>
                        <a:buFontTx/>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2021-11-14</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right)">
                                      <p:cBhvr>
                                        <p:cTn id="7" dur="500"/>
                                        <p:tgtEl>
                                          <p:spTgt spid="51"/>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500"/>
                                        <p:tgtEl>
                                          <p:spTgt spid="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up)">
                                      <p:cBhvr>
                                        <p:cTn id="15" dur="500"/>
                                        <p:tgtEl>
                                          <p:spTgt spid="4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wipe(down)">
                                      <p:cBhvr>
                                        <p:cTn id="23" dur="500"/>
                                        <p:tgtEl>
                                          <p:spTgt spid="4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wipe(left)">
                                      <p:cBhvr>
                                        <p:cTn id="31" dur="500"/>
                                        <p:tgtEl>
                                          <p:spTgt spid="50"/>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0" grpId="0" bldLvl="0" animBg="1"/>
      <p:bldP spid="49" grpId="0" animBg="1"/>
      <p:bldP spid="51"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3633470" y="295275"/>
            <a:ext cx="2912110" cy="6171565"/>
          </a:xfrm>
          <a:prstGeom prst="rect">
            <a:avLst/>
          </a:prstGeom>
        </p:spPr>
      </p:pic>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界面原型设计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4" name="矩形 13"/>
          <p:cNvSpPr/>
          <p:nvPr/>
        </p:nvSpPr>
        <p:spPr>
          <a:xfrm>
            <a:off x="328295" y="2140585"/>
            <a:ext cx="2969895" cy="162877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点地图进入地图界面</a:t>
            </a:r>
            <a:endParaRPr lang="zh-CN" altLang="en-US" sz="2000" kern="0" dirty="0">
              <a:solidFill>
                <a:schemeClr val="accent1"/>
              </a:solidFill>
              <a:latin typeface="微软雅黑" panose="020B0503020204020204" pitchFamily="34" charset="-122"/>
              <a:ea typeface="微软雅黑" panose="020B0503020204020204" pitchFamily="34" charset="-122"/>
            </a:endParaRPr>
          </a:p>
          <a:p>
            <a:pPr lvl="0" algn="l" defTabSz="914400">
              <a:defRPr/>
            </a:pPr>
            <a:endParaRPr lang="zh-CN" altLang="en-US" sz="2000" kern="0" dirty="0">
              <a:solidFill>
                <a:schemeClr val="accent1"/>
              </a:solidFill>
              <a:latin typeface="微软雅黑" panose="020B0503020204020204" pitchFamily="34" charset="-122"/>
              <a:ea typeface="微软雅黑" panose="020B0503020204020204" pitchFamily="34" charset="-122"/>
            </a:endParaRPr>
          </a:p>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地图界面会标识出哪个部分经常出没哪种动物或有丰富种类的此植物</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sp>
        <p:nvSpPr>
          <p:cNvPr id="8" name="矩形 7"/>
          <p:cNvSpPr/>
          <p:nvPr/>
        </p:nvSpPr>
        <p:spPr>
          <a:xfrm>
            <a:off x="7104380" y="1543685"/>
            <a:ext cx="1607185" cy="193675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点击这个图标会显示物种，再点击可以跳转到动植物科普界面</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9" name="Straight Connector 37"/>
          <p:cNvCxnSpPr/>
          <p:nvPr/>
        </p:nvCxnSpPr>
        <p:spPr>
          <a:xfrm flipV="1">
            <a:off x="5483860" y="1894840"/>
            <a:ext cx="1560195" cy="63309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2"/>
          <a:stretch>
            <a:fillRect/>
          </a:stretch>
        </p:blipFill>
        <p:spPr>
          <a:xfrm>
            <a:off x="9229725" y="1369060"/>
            <a:ext cx="1552575" cy="771525"/>
          </a:xfrm>
          <a:prstGeom prst="rect">
            <a:avLst/>
          </a:prstGeom>
        </p:spPr>
      </p:pic>
      <p:pic>
        <p:nvPicPr>
          <p:cNvPr id="11" name="图片 10"/>
          <p:cNvPicPr>
            <a:picLocks noChangeAspect="1"/>
          </p:cNvPicPr>
          <p:nvPr/>
        </p:nvPicPr>
        <p:blipFill>
          <a:blip r:embed="rId3"/>
          <a:stretch>
            <a:fillRect/>
          </a:stretch>
        </p:blipFill>
        <p:spPr>
          <a:xfrm>
            <a:off x="9041130" y="2377440"/>
            <a:ext cx="1929765" cy="4089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4" fill="hold"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up)">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4598035" y="269240"/>
            <a:ext cx="2996565" cy="6443980"/>
          </a:xfrm>
          <a:prstGeom prst="rect">
            <a:avLst/>
          </a:prstGeom>
        </p:spPr>
      </p:pic>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界面原型设计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4" name="矩形 13"/>
          <p:cNvSpPr/>
          <p:nvPr/>
        </p:nvSpPr>
        <p:spPr>
          <a:xfrm>
            <a:off x="1694815" y="3075940"/>
            <a:ext cx="2106930"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a:t>
            </a:r>
            <a:r>
              <a:rPr lang="en-US" altLang="zh-CN" sz="2000" kern="0" dirty="0">
                <a:solidFill>
                  <a:schemeClr val="accent1"/>
                </a:solidFill>
                <a:latin typeface="微软雅黑" panose="020B0503020204020204" pitchFamily="34" charset="-122"/>
                <a:ea typeface="微软雅黑" panose="020B0503020204020204" pitchFamily="34" charset="-122"/>
              </a:rPr>
              <a:t>“</a:t>
            </a:r>
            <a:r>
              <a:rPr lang="zh-CN" altLang="en-US" sz="2000" kern="0" dirty="0">
                <a:solidFill>
                  <a:schemeClr val="accent1"/>
                </a:solidFill>
                <a:latin typeface="微软雅黑" panose="020B0503020204020204" pitchFamily="34" charset="-122"/>
                <a:ea typeface="微软雅黑" panose="020B0503020204020204" pitchFamily="34" charset="-122"/>
              </a:rPr>
              <a:t>我的</a:t>
            </a:r>
            <a:r>
              <a:rPr lang="en-US" altLang="zh-CN" sz="2000" kern="0" dirty="0">
                <a:solidFill>
                  <a:schemeClr val="accent1"/>
                </a:solidFill>
                <a:latin typeface="微软雅黑" panose="020B0503020204020204" pitchFamily="34" charset="-122"/>
                <a:ea typeface="微软雅黑" panose="020B0503020204020204" pitchFamily="34" charset="-122"/>
              </a:rPr>
              <a:t>”</a:t>
            </a:r>
            <a:r>
              <a:rPr lang="zh-CN" altLang="en-US" sz="2000" kern="0" dirty="0">
                <a:solidFill>
                  <a:schemeClr val="accent1"/>
                </a:solidFill>
                <a:latin typeface="微软雅黑" panose="020B0503020204020204" pitchFamily="34" charset="-122"/>
                <a:ea typeface="微软雅黑" panose="020B0503020204020204" pitchFamily="34" charset="-122"/>
              </a:rPr>
              <a:t>进入</a:t>
            </a:r>
            <a:endParaRPr lang="zh-CN" altLang="en-US" sz="2000" kern="0" dirty="0">
              <a:solidFill>
                <a:schemeClr val="accent1"/>
              </a:solidFill>
              <a:latin typeface="微软雅黑" panose="020B0503020204020204" pitchFamily="34" charset="-122"/>
              <a:ea typeface="微软雅黑" panose="020B0503020204020204" pitchFamily="34" charset="-122"/>
            </a:endParaRPr>
          </a:p>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个人信息界面</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界面原型设计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4" name="矩形 13"/>
          <p:cNvSpPr/>
          <p:nvPr/>
        </p:nvSpPr>
        <p:spPr>
          <a:xfrm>
            <a:off x="1694815" y="3075940"/>
            <a:ext cx="2106930" cy="397510"/>
          </a:xfrm>
          <a:prstGeom prst="rect">
            <a:avLst/>
          </a:prstGeom>
        </p:spPr>
        <p:txBody>
          <a:bodyPr wrap="square" lIns="91400" tIns="45699" rIns="91400" bIns="45699">
            <a:spAutoFit/>
          </a:bodyPr>
          <a:p>
            <a:pPr lvl="0" algn="l" defTabSz="914400">
              <a:defRPr/>
            </a:pPr>
            <a:r>
              <a:rPr lang="zh-CN" sz="2000" kern="0" dirty="0">
                <a:solidFill>
                  <a:schemeClr val="accent1"/>
                </a:solidFill>
                <a:latin typeface="微软雅黑" panose="020B0503020204020204" pitchFamily="34" charset="-122"/>
                <a:ea typeface="微软雅黑" panose="020B0503020204020204" pitchFamily="34" charset="-122"/>
              </a:rPr>
              <a:t>管理员审核界面</a:t>
            </a:r>
            <a:endParaRPr lang="zh-CN" sz="2000" kern="0" dirty="0">
              <a:solidFill>
                <a:schemeClr val="accent1"/>
              </a:solidFill>
              <a:latin typeface="微软雅黑" panose="020B0503020204020204" pitchFamily="34" charset="-122"/>
              <a:ea typeface="微软雅黑" panose="020B0503020204020204" pitchFamily="34" charset="-122"/>
            </a:endParaRPr>
          </a:p>
        </p:txBody>
      </p:sp>
      <p:pic>
        <p:nvPicPr>
          <p:cNvPr id="2" name="图片 -2147482548"/>
          <p:cNvPicPr>
            <a:picLocks noChangeAspect="1"/>
          </p:cNvPicPr>
          <p:nvPr>
            <p:custDataLst>
              <p:tags r:id="rId1"/>
            </p:custDataLst>
          </p:nvPr>
        </p:nvPicPr>
        <p:blipFill>
          <a:blip r:embed="rId2"/>
          <a:stretch>
            <a:fillRect/>
          </a:stretch>
        </p:blipFill>
        <p:spPr>
          <a:xfrm>
            <a:off x="4711700" y="441960"/>
            <a:ext cx="2768600" cy="597471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89355" y="269240"/>
            <a:ext cx="3502660" cy="529590"/>
            <a:chOff x="1873" y="424"/>
            <a:chExt cx="2575" cy="834"/>
          </a:xfrm>
        </p:grpSpPr>
        <p:sp>
          <p:nvSpPr>
            <p:cNvPr id="24" name="矩形 23"/>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1984" y="535"/>
              <a:ext cx="2464" cy="723"/>
            </a:xfrm>
            <a:prstGeom prst="rect">
              <a:avLst/>
            </a:prstGeom>
          </p:spPr>
          <p:txBody>
            <a:bodyPr wrap="square" lIns="91400" tIns="45699" rIns="91400" bIns="45699">
              <a:spAutoFit/>
            </a:bodyPr>
            <a:p>
              <a:pPr lvl="0" defTabSz="914400">
                <a:defRPr/>
              </a:pPr>
              <a:r>
                <a:rPr lang="zh-CN" altLang="en-US" sz="2400" kern="0" dirty="0">
                  <a:solidFill>
                    <a:schemeClr val="accent1"/>
                  </a:solidFill>
                  <a:latin typeface="微软雅黑" panose="020B0503020204020204" pitchFamily="34" charset="-122"/>
                  <a:ea typeface="微软雅黑" panose="020B0503020204020204" pitchFamily="34" charset="-122"/>
                </a:rPr>
                <a:t>伪代码设计（部分展示）</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a:blip r:embed="rId1"/>
          <a:stretch>
            <a:fillRect/>
          </a:stretch>
        </p:blipFill>
        <p:spPr>
          <a:xfrm>
            <a:off x="1920240" y="798830"/>
            <a:ext cx="8754110" cy="58083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Oval 4"/>
          <p:cNvSpPr/>
          <p:nvPr/>
        </p:nvSpPr>
        <p:spPr>
          <a:xfrm>
            <a:off x="5229231" y="1856871"/>
            <a:ext cx="1679106" cy="16874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lumMod val="95000"/>
                </a:schemeClr>
              </a:solidFill>
            </a:endParaRPr>
          </a:p>
        </p:txBody>
      </p:sp>
      <p:sp>
        <p:nvSpPr>
          <p:cNvPr id="78" name="矩形 77"/>
          <p:cNvSpPr/>
          <p:nvPr/>
        </p:nvSpPr>
        <p:spPr>
          <a:xfrm>
            <a:off x="5132040" y="3952944"/>
            <a:ext cx="1807210" cy="582295"/>
          </a:xfrm>
          <a:prstGeom prst="rect">
            <a:avLst/>
          </a:prstGeom>
        </p:spPr>
        <p:txBody>
          <a:bodyPr wrap="none" lIns="91400" tIns="45699" rIns="91400" bIns="45699">
            <a:spAutoFit/>
          </a:bodyPr>
          <a:lstStyle/>
          <a:p>
            <a:pPr lvl="0" algn="l" defTabSz="914400">
              <a:defRPr/>
            </a:pPr>
            <a:r>
              <a:rPr lang="zh-CN" altLang="en-US" sz="3200" b="1" dirty="0">
                <a:solidFill>
                  <a:schemeClr val="accent1"/>
                </a:solidFill>
                <a:latin typeface="微软雅黑" panose="020B0503020204020204" pitchFamily="34" charset="-122"/>
                <a:ea typeface="微软雅黑" panose="020B0503020204020204" pitchFamily="34" charset="-122"/>
                <a:sym typeface="+mn-ea"/>
              </a:rPr>
              <a:t>参考文献</a:t>
            </a:r>
            <a:endParaRPr lang="zh-CN" altLang="en-US" sz="3200" kern="0" dirty="0">
              <a:solidFill>
                <a:schemeClr val="accent1"/>
              </a:solidFill>
              <a:latin typeface="微软雅黑" panose="020B0503020204020204" pitchFamily="34" charset="-122"/>
              <a:ea typeface="微软雅黑" panose="020B0503020204020204" pitchFamily="34" charset="-122"/>
            </a:endParaRPr>
          </a:p>
        </p:txBody>
      </p:sp>
      <p:sp>
        <p:nvSpPr>
          <p:cNvPr id="93" name="TextBox 92"/>
          <p:cNvSpPr txBox="1"/>
          <p:nvPr/>
        </p:nvSpPr>
        <p:spPr>
          <a:xfrm>
            <a:off x="15669497" y="8397551"/>
            <a:ext cx="1107915" cy="461494"/>
          </a:xfrm>
          <a:prstGeom prst="rect">
            <a:avLst/>
          </a:prstGeom>
          <a:noFill/>
        </p:spPr>
        <p:txBody>
          <a:bodyPr wrap="none" lIns="91400" tIns="45699" rIns="91400" bIns="45699" rtlCol="0">
            <a:spAutoFit/>
          </a:bodyPr>
          <a:lstStyle/>
          <a:p>
            <a:r>
              <a:rPr lang="zh-CN" altLang="en-US" sz="2400" dirty="0"/>
              <a:t>延时符</a:t>
            </a:r>
            <a:endParaRPr lang="zh-CN" altLang="en-US" sz="2400" dirty="0"/>
          </a:p>
        </p:txBody>
      </p:sp>
      <p:sp>
        <p:nvSpPr>
          <p:cNvPr id="26" name="矩形 25"/>
          <p:cNvSpPr/>
          <p:nvPr/>
        </p:nvSpPr>
        <p:spPr>
          <a:xfrm>
            <a:off x="5411718" y="2437856"/>
            <a:ext cx="1368425" cy="569595"/>
          </a:xfrm>
          <a:prstGeom prst="rect">
            <a:avLst/>
          </a:prstGeom>
        </p:spPr>
        <p:txBody>
          <a:bodyPr wrap="none" lIns="91400" tIns="45699" rIns="91400" bIns="45699">
            <a:spAutoFit/>
          </a:bodyPr>
          <a:lstStyle/>
          <a:p>
            <a:pPr algn="ctr">
              <a:lnSpc>
                <a:spcPct val="130000"/>
              </a:lnSpc>
              <a:defRPr/>
            </a:pPr>
            <a:r>
              <a:rPr lang="en-US"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PART 04</a:t>
            </a:r>
            <a:endParaRPr lang="en-US"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74"/>
                                        </p:tgtEl>
                                        <p:attrNameLst>
                                          <p:attrName>style.visibility</p:attrName>
                                        </p:attrNameLst>
                                      </p:cBhvr>
                                      <p:to>
                                        <p:strVal val="visible"/>
                                      </p:to>
                                    </p:set>
                                    <p:animScale>
                                      <p:cBhvr>
                                        <p:cTn id="7" dur="1000" decel="50000" fill="hold">
                                          <p:stCondLst>
                                            <p:cond delay="0"/>
                                          </p:stCondLst>
                                        </p:cTn>
                                        <p:tgtEl>
                                          <p:spTgt spid="7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74"/>
                                        </p:tgtEl>
                                        <p:attrNameLst>
                                          <p:attrName>ppt_x</p:attrName>
                                          <p:attrName>ppt_y</p:attrName>
                                        </p:attrNameLst>
                                      </p:cBhvr>
                                    </p:animMotion>
                                    <p:animEffect transition="in" filter="fade">
                                      <p:cBhvr>
                                        <p:cTn id="9" dur="1000"/>
                                        <p:tgtEl>
                                          <p:spTgt spid="74"/>
                                        </p:tgtEl>
                                      </p:cBhvr>
                                    </p:animEffect>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up)">
                                      <p:cBhvr>
                                        <p:cTn id="13" dur="500"/>
                                        <p:tgtEl>
                                          <p:spTgt spid="26"/>
                                        </p:tgtEl>
                                      </p:cBhvr>
                                    </p:animEffect>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wipe(up)">
                                      <p:cBhvr>
                                        <p:cTn id="17"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bldLvl="0" animBg="1"/>
      <p:bldP spid="78" grpId="0"/>
      <p:bldP spid="2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35"/>
          <p:cNvCxnSpPr/>
          <p:nvPr/>
        </p:nvCxnSpPr>
        <p:spPr>
          <a:xfrm flipH="1" flipV="1">
            <a:off x="406400" y="1122045"/>
            <a:ext cx="3498215" cy="23495"/>
          </a:xfrm>
          <a:prstGeom prst="line">
            <a:avLst/>
          </a:prstGeom>
          <a:ln>
            <a:solidFill>
              <a:schemeClr val="accent3"/>
            </a:solidFill>
            <a:tailEnd type="oval" w="lg" len="lg"/>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flipV="1">
            <a:off x="406400" y="6576060"/>
            <a:ext cx="5923915" cy="38100"/>
          </a:xfrm>
          <a:prstGeom prst="line">
            <a:avLst/>
          </a:prstGeom>
          <a:ln>
            <a:solidFill>
              <a:schemeClr val="accent3"/>
            </a:solidFill>
            <a:tailEnd type="oval" w="lg" len="lg"/>
          </a:ln>
        </p:spPr>
        <p:style>
          <a:lnRef idx="1">
            <a:schemeClr val="accent1"/>
          </a:lnRef>
          <a:fillRef idx="0">
            <a:schemeClr val="accent1"/>
          </a:fillRef>
          <a:effectRef idx="0">
            <a:schemeClr val="accent1"/>
          </a:effectRef>
          <a:fontRef idx="minor">
            <a:schemeClr val="tx1"/>
          </a:fontRef>
        </p:style>
      </p:cxnSp>
      <p:sp>
        <p:nvSpPr>
          <p:cNvPr id="61" name="Title 13"/>
          <p:cNvSpPr txBox="1"/>
          <p:nvPr/>
        </p:nvSpPr>
        <p:spPr>
          <a:xfrm>
            <a:off x="406400" y="1256030"/>
            <a:ext cx="10894060" cy="5320030"/>
          </a:xfrm>
          <a:prstGeom prst="rect">
            <a:avLst/>
          </a:prstGeom>
        </p:spPr>
        <p:txBody>
          <a:bodyPr lIns="91424" tIns="45713" rIns="91424" bIns="45713" anchor="ctr">
            <a:noAutofit/>
          </a:bodyPr>
          <a:lstStyle/>
          <a:p>
            <a:pPr algn="l"/>
            <a:r>
              <a:rPr dirty="0">
                <a:solidFill>
                  <a:schemeClr val="tx1">
                    <a:lumMod val="65000"/>
                    <a:lumOff val="35000"/>
                  </a:schemeClr>
                </a:solidFill>
                <a:latin typeface="微软雅黑" panose="020B0503020204020204" pitchFamily="34" charset="-122"/>
                <a:ea typeface="微软雅黑" panose="020B0503020204020204" pitchFamily="34" charset="-122"/>
              </a:rPr>
              <a:t>[1]《GB T-8567-2006计算机软件文档编制规范》</a:t>
            </a:r>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r>
              <a:rPr dirty="0">
                <a:solidFill>
                  <a:schemeClr val="tx1">
                    <a:lumMod val="65000"/>
                    <a:lumOff val="35000"/>
                  </a:schemeClr>
                </a:solidFill>
                <a:latin typeface="微软雅黑" panose="020B0503020204020204" pitchFamily="34" charset="-122"/>
                <a:ea typeface="微软雅黑" panose="020B0503020204020204" pitchFamily="34" charset="-122"/>
              </a:rPr>
              <a:t>[2]《SE2021-G005-项目计划表0.1》 -2020/11/10</a:t>
            </a:r>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r>
              <a:rPr dirty="0">
                <a:solidFill>
                  <a:schemeClr val="tx1">
                    <a:lumMod val="65000"/>
                    <a:lumOff val="35000"/>
                  </a:schemeClr>
                </a:solidFill>
                <a:latin typeface="微软雅黑" panose="020B0503020204020204" pitchFamily="34" charset="-122"/>
                <a:ea typeface="微软雅黑" panose="020B0503020204020204" pitchFamily="34" charset="-122"/>
              </a:rPr>
              <a:t>[3]《SE2021-G005-可行性分析报告1.1》 -2020/11/07</a:t>
            </a:r>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r>
              <a:rPr dirty="0">
                <a:solidFill>
                  <a:schemeClr val="tx1">
                    <a:lumMod val="65000"/>
                    <a:lumOff val="35000"/>
                  </a:schemeClr>
                </a:solidFill>
                <a:latin typeface="微软雅黑" panose="020B0503020204020204" pitchFamily="34" charset="-122"/>
                <a:ea typeface="微软雅黑" panose="020B0503020204020204" pitchFamily="34" charset="-122"/>
              </a:rPr>
              <a:t>[4]张海藩，牟永敏.软件工程导论(第6版)[M]北京：清华大学出版社 P117-143</a:t>
            </a:r>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r>
              <a:rPr dirty="0">
                <a:solidFill>
                  <a:schemeClr val="tx1">
                    <a:lumMod val="65000"/>
                    <a:lumOff val="35000"/>
                  </a:schemeClr>
                </a:solidFill>
                <a:latin typeface="微软雅黑" panose="020B0503020204020204" pitchFamily="34" charset="-122"/>
                <a:ea typeface="微软雅黑" panose="020B0503020204020204" pitchFamily="34" charset="-122"/>
              </a:rPr>
              <a:t>[5]王珊，萨师煊. 数据库系统概论(第5版)[M]北京：高等教育出版社</a:t>
            </a:r>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r>
              <a:rPr dirty="0">
                <a:solidFill>
                  <a:schemeClr val="tx1">
                    <a:lumMod val="65000"/>
                    <a:lumOff val="35000"/>
                  </a:schemeClr>
                </a:solidFill>
                <a:latin typeface="微软雅黑" panose="020B0503020204020204" pitchFamily="34" charset="-122"/>
                <a:ea typeface="微软雅黑" panose="020B0503020204020204" pitchFamily="34" charset="-122"/>
              </a:rPr>
              <a:t>[6]GB+T-8567-2006计算机软件文档编制规范 - 软件结构(详细)设计说明 P63</a:t>
            </a:r>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r>
              <a:rPr lang="en-US" dirty="0">
                <a:solidFill>
                  <a:schemeClr val="tx1">
                    <a:lumMod val="65000"/>
                    <a:lumOff val="35000"/>
                  </a:schemeClr>
                </a:solidFill>
                <a:latin typeface="微软雅黑" panose="020B0503020204020204" pitchFamily="34" charset="-122"/>
                <a:ea typeface="微软雅黑" panose="020B0503020204020204" pitchFamily="34" charset="-122"/>
              </a:rPr>
              <a:t>[7]</a:t>
            </a:r>
            <a:r>
              <a:rPr dirty="0">
                <a:solidFill>
                  <a:schemeClr val="tx1">
                    <a:lumMod val="65000"/>
                    <a:lumOff val="35000"/>
                  </a:schemeClr>
                </a:solidFill>
                <a:latin typeface="微软雅黑" panose="020B0503020204020204" pitchFamily="34" charset="-122"/>
                <a:ea typeface="微软雅黑" panose="020B0503020204020204" pitchFamily="34" charset="-122"/>
              </a:rPr>
              <a:t>微信小程序官方文档：https://developers.weixin.qq.com/doc/</a:t>
            </a:r>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r>
              <a:rPr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dirty="0">
                <a:solidFill>
                  <a:schemeClr val="tx1">
                    <a:lumMod val="65000"/>
                    <a:lumOff val="35000"/>
                  </a:schemeClr>
                </a:solidFill>
                <a:latin typeface="微软雅黑" panose="020B0503020204020204" pitchFamily="34" charset="-122"/>
                <a:ea typeface="微软雅黑" panose="020B0503020204020204" pitchFamily="34" charset="-122"/>
              </a:rPr>
              <a:t>8</a:t>
            </a:r>
            <a:r>
              <a:rPr dirty="0">
                <a:solidFill>
                  <a:schemeClr val="tx1">
                    <a:lumMod val="65000"/>
                    <a:lumOff val="35000"/>
                  </a:schemeClr>
                </a:solidFill>
                <a:latin typeface="微软雅黑" panose="020B0503020204020204" pitchFamily="34" charset="-122"/>
                <a:ea typeface="微软雅黑" panose="020B0503020204020204" pitchFamily="34" charset="-122"/>
              </a:rPr>
              <a:t>]GB+T-8567-2006计算机软件文档编制规范 -系统设计说明(SSDD)</a:t>
            </a:r>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r>
              <a:rPr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dirty="0">
                <a:solidFill>
                  <a:schemeClr val="tx1">
                    <a:lumMod val="65000"/>
                    <a:lumOff val="35000"/>
                  </a:schemeClr>
                </a:solidFill>
                <a:latin typeface="微软雅黑" panose="020B0503020204020204" pitchFamily="34" charset="-122"/>
                <a:ea typeface="微软雅黑" panose="020B0503020204020204" pitchFamily="34" charset="-122"/>
              </a:rPr>
              <a:t>9</a:t>
            </a:r>
            <a:r>
              <a:rPr dirty="0">
                <a:solidFill>
                  <a:schemeClr val="tx1">
                    <a:lumMod val="65000"/>
                    <a:lumOff val="35000"/>
                  </a:schemeClr>
                </a:solidFill>
                <a:latin typeface="微软雅黑" panose="020B0503020204020204" pitchFamily="34" charset="-122"/>
                <a:ea typeface="微软雅黑" panose="020B0503020204020204" pitchFamily="34" charset="-122"/>
              </a:rPr>
              <a:t>]《软件工程导论》 总体设计 p.92-115</a:t>
            </a:r>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r>
              <a:rPr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dirty="0">
                <a:solidFill>
                  <a:schemeClr val="tx1">
                    <a:lumMod val="65000"/>
                    <a:lumOff val="35000"/>
                  </a:schemeClr>
                </a:solidFill>
                <a:latin typeface="微软雅黑" panose="020B0503020204020204" pitchFamily="34" charset="-122"/>
                <a:ea typeface="微软雅黑" panose="020B0503020204020204" pitchFamily="34" charset="-122"/>
              </a:rPr>
              <a:t>10</a:t>
            </a:r>
            <a:r>
              <a:rPr dirty="0">
                <a:solidFill>
                  <a:schemeClr val="tx1">
                    <a:lumMod val="65000"/>
                    <a:lumOff val="35000"/>
                  </a:schemeClr>
                </a:solidFill>
                <a:latin typeface="微软雅黑" panose="020B0503020204020204" pitchFamily="34" charset="-122"/>
                <a:ea typeface="微软雅黑" panose="020B0503020204020204" pitchFamily="34" charset="-122"/>
              </a:rPr>
              <a:t>]《软件工程导论》 软件配置管理p.328-331</a:t>
            </a:r>
            <a:endParaRPr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参考文献</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200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par>
                                <p:cTn id="8" presetID="22" presetClass="entr" presetSubtype="4" fill="hold" nodeType="withEffect">
                                  <p:stCondLst>
                                    <p:cond delay="4000"/>
                                  </p:stCondLst>
                                  <p:childTnLst>
                                    <p:set>
                                      <p:cBhvr>
                                        <p:cTn id="9" dur="1" fill="hold">
                                          <p:stCondLst>
                                            <p:cond delay="0"/>
                                          </p:stCondLst>
                                        </p:cTn>
                                        <p:tgtEl>
                                          <p:spTgt spid="38"/>
                                        </p:tgtEl>
                                        <p:attrNameLst>
                                          <p:attrName>style.visibility</p:attrName>
                                        </p:attrNameLst>
                                      </p:cBhvr>
                                      <p:to>
                                        <p:strVal val="visible"/>
                                      </p:to>
                                    </p:set>
                                    <p:animEffect transition="in" filter="wipe(down)">
                                      <p:cBhvr>
                                        <p:cTn id="10" dur="500"/>
                                        <p:tgtEl>
                                          <p:spTgt spid="38"/>
                                        </p:tgtEl>
                                      </p:cBhvr>
                                    </p:animEffect>
                                  </p:childTnLst>
                                </p:cTn>
                              </p:par>
                              <p:par>
                                <p:cTn id="11" presetID="22" presetClass="entr" presetSubtype="1" fill="hold" grpId="0" nodeType="withEffect">
                                  <p:stCondLst>
                                    <p:cond delay="4000"/>
                                  </p:stCondLst>
                                  <p:childTnLst>
                                    <p:set>
                                      <p:cBhvr>
                                        <p:cTn id="12" dur="1" fill="hold">
                                          <p:stCondLst>
                                            <p:cond delay="0"/>
                                          </p:stCondLst>
                                        </p:cTn>
                                        <p:tgtEl>
                                          <p:spTgt spid="61"/>
                                        </p:tgtEl>
                                        <p:attrNameLst>
                                          <p:attrName>style.visibility</p:attrName>
                                        </p:attrNameLst>
                                      </p:cBhvr>
                                      <p:to>
                                        <p:strVal val="visible"/>
                                      </p:to>
                                    </p:set>
                                    <p:animEffect transition="in" filter="wipe(up)">
                                      <p:cBhvr>
                                        <p:cTn id="13" dur="1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Oval 4"/>
          <p:cNvSpPr/>
          <p:nvPr/>
        </p:nvSpPr>
        <p:spPr>
          <a:xfrm>
            <a:off x="5229231" y="1856871"/>
            <a:ext cx="1679106" cy="16874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lumMod val="95000"/>
                </a:schemeClr>
              </a:solidFill>
            </a:endParaRPr>
          </a:p>
        </p:txBody>
      </p:sp>
      <p:sp>
        <p:nvSpPr>
          <p:cNvPr id="78" name="矩形 77"/>
          <p:cNvSpPr/>
          <p:nvPr/>
        </p:nvSpPr>
        <p:spPr>
          <a:xfrm>
            <a:off x="5132040" y="3952944"/>
            <a:ext cx="1807210" cy="582295"/>
          </a:xfrm>
          <a:prstGeom prst="rect">
            <a:avLst/>
          </a:prstGeom>
        </p:spPr>
        <p:txBody>
          <a:bodyPr wrap="none" lIns="91400" tIns="45699" rIns="91400" bIns="45699">
            <a:spAutoFit/>
          </a:bodyPr>
          <a:lstStyle/>
          <a:p>
            <a:pPr lvl="0" algn="l" defTabSz="914400">
              <a:defRPr/>
            </a:pPr>
            <a:r>
              <a:rPr lang="zh-CN" altLang="en-US" sz="3200" kern="0" dirty="0">
                <a:solidFill>
                  <a:schemeClr val="accent1"/>
                </a:solidFill>
                <a:latin typeface="微软雅黑" panose="020B0503020204020204" pitchFamily="34" charset="-122"/>
                <a:ea typeface="微软雅黑" panose="020B0503020204020204" pitchFamily="34" charset="-122"/>
              </a:rPr>
              <a:t>小组分工</a:t>
            </a:r>
            <a:endParaRPr lang="zh-CN" altLang="en-US" sz="3200" kern="0" dirty="0">
              <a:solidFill>
                <a:schemeClr val="accent1"/>
              </a:solidFill>
              <a:latin typeface="微软雅黑" panose="020B0503020204020204" pitchFamily="34" charset="-122"/>
              <a:ea typeface="微软雅黑" panose="020B0503020204020204" pitchFamily="34" charset="-122"/>
            </a:endParaRPr>
          </a:p>
        </p:txBody>
      </p:sp>
      <p:sp>
        <p:nvSpPr>
          <p:cNvPr id="93" name="TextBox 92"/>
          <p:cNvSpPr txBox="1"/>
          <p:nvPr/>
        </p:nvSpPr>
        <p:spPr>
          <a:xfrm>
            <a:off x="15669497" y="8397551"/>
            <a:ext cx="1107915" cy="461494"/>
          </a:xfrm>
          <a:prstGeom prst="rect">
            <a:avLst/>
          </a:prstGeom>
          <a:noFill/>
        </p:spPr>
        <p:txBody>
          <a:bodyPr wrap="none" lIns="91400" tIns="45699" rIns="91400" bIns="45699" rtlCol="0">
            <a:spAutoFit/>
          </a:bodyPr>
          <a:lstStyle/>
          <a:p>
            <a:r>
              <a:rPr lang="zh-CN" altLang="en-US" sz="2400" dirty="0"/>
              <a:t>延时符</a:t>
            </a:r>
            <a:endParaRPr lang="zh-CN" altLang="en-US" sz="2400" dirty="0"/>
          </a:p>
        </p:txBody>
      </p:sp>
      <p:sp>
        <p:nvSpPr>
          <p:cNvPr id="26" name="矩形 25"/>
          <p:cNvSpPr/>
          <p:nvPr/>
        </p:nvSpPr>
        <p:spPr>
          <a:xfrm>
            <a:off x="5411718" y="2437856"/>
            <a:ext cx="1368425" cy="569595"/>
          </a:xfrm>
          <a:prstGeom prst="rect">
            <a:avLst/>
          </a:prstGeom>
        </p:spPr>
        <p:txBody>
          <a:bodyPr wrap="none" lIns="91400" tIns="45699" rIns="91400" bIns="45699">
            <a:spAutoFit/>
          </a:bodyPr>
          <a:lstStyle/>
          <a:p>
            <a:pPr algn="ctr">
              <a:lnSpc>
                <a:spcPct val="130000"/>
              </a:lnSpc>
              <a:defRPr/>
            </a:pPr>
            <a:r>
              <a:rPr lang="en-US"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PART 05</a:t>
            </a:r>
            <a:endParaRPr lang="en-US"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74"/>
                                        </p:tgtEl>
                                        <p:attrNameLst>
                                          <p:attrName>style.visibility</p:attrName>
                                        </p:attrNameLst>
                                      </p:cBhvr>
                                      <p:to>
                                        <p:strVal val="visible"/>
                                      </p:to>
                                    </p:set>
                                    <p:animScale>
                                      <p:cBhvr>
                                        <p:cTn id="7" dur="1000" decel="50000" fill="hold">
                                          <p:stCondLst>
                                            <p:cond delay="0"/>
                                          </p:stCondLst>
                                        </p:cTn>
                                        <p:tgtEl>
                                          <p:spTgt spid="7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74"/>
                                        </p:tgtEl>
                                        <p:attrNameLst>
                                          <p:attrName>ppt_x</p:attrName>
                                          <p:attrName>ppt_y</p:attrName>
                                        </p:attrNameLst>
                                      </p:cBhvr>
                                    </p:animMotion>
                                    <p:animEffect transition="in" filter="fade">
                                      <p:cBhvr>
                                        <p:cTn id="9" dur="1000"/>
                                        <p:tgtEl>
                                          <p:spTgt spid="74"/>
                                        </p:tgtEl>
                                      </p:cBhvr>
                                    </p:animEffect>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up)">
                                      <p:cBhvr>
                                        <p:cTn id="13" dur="500"/>
                                        <p:tgtEl>
                                          <p:spTgt spid="26"/>
                                        </p:tgtEl>
                                      </p:cBhvr>
                                    </p:animEffect>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wipe(up)">
                                      <p:cBhvr>
                                        <p:cTn id="17"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bldLvl="0" animBg="1"/>
      <p:bldP spid="78" grpId="0"/>
      <p:bldP spid="2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小组分工</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graphicFrame>
        <p:nvGraphicFramePr>
          <p:cNvPr id="2" name="表格 1"/>
          <p:cNvGraphicFramePr/>
          <p:nvPr>
            <p:custDataLst>
              <p:tags r:id="rId1"/>
            </p:custDataLst>
          </p:nvPr>
        </p:nvGraphicFramePr>
        <p:xfrm>
          <a:off x="3733165" y="457835"/>
          <a:ext cx="7261860" cy="5777865"/>
        </p:xfrm>
        <a:graphic>
          <a:graphicData uri="http://schemas.openxmlformats.org/drawingml/2006/table">
            <a:tbl>
              <a:tblPr firstRow="1" bandRow="1">
                <a:tableStyleId>{5940675A-B579-460E-94D1-54222C63F5DA}</a:tableStyleId>
              </a:tblPr>
              <a:tblGrid>
                <a:gridCol w="909320"/>
                <a:gridCol w="1753870"/>
                <a:gridCol w="1491615"/>
                <a:gridCol w="500380"/>
                <a:gridCol w="21590"/>
                <a:gridCol w="502920"/>
                <a:gridCol w="623570"/>
                <a:gridCol w="723900"/>
                <a:gridCol w="734695"/>
              </a:tblGrid>
              <a:tr h="236855">
                <a:tc gridSpan="2">
                  <a:txBody>
                    <a:bodyPr/>
                    <a:p>
                      <a:pPr indent="0" algn="ctr">
                        <a:buNone/>
                      </a:pPr>
                      <a:r>
                        <a:rPr lang="en-US" sz="1200" b="0">
                          <a:latin typeface="黑体" panose="02010609060101010101" charset="-122"/>
                          <a:ea typeface="黑体" panose="02010609060101010101" charset="-122"/>
                          <a:cs typeface="黑体" panose="02010609060101010101" charset="-122"/>
                        </a:rPr>
                        <a:t>姓 名</a:t>
                      </a:r>
                      <a:endParaRPr lang="en-US" altLang="en-US" sz="1200" b="0">
                        <a:latin typeface="黑体" panose="02010609060101010101" charset="-122"/>
                        <a:ea typeface="黑体" panose="02010609060101010101" charset="-122"/>
                        <a:cs typeface="黑体" panose="0201060906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gridSpan="7">
                  <a:txBody>
                    <a:bodyPr/>
                    <a:p>
                      <a:pPr indent="0" algn="ctr">
                        <a:buNone/>
                      </a:pPr>
                      <a:r>
                        <a:rPr lang="en-US" sz="1200" b="0">
                          <a:latin typeface="新宋体" panose="02010609030101010101" charset="-122"/>
                          <a:ea typeface="新宋体" panose="02010609030101010101" charset="-122"/>
                          <a:cs typeface="新宋体" panose="02010609030101010101" charset="-122"/>
                        </a:rPr>
                        <a:t>黄依豪</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r>
              <a:tr h="238125">
                <a:tc gridSpan="9">
                  <a:txBody>
                    <a:bodyPr/>
                    <a:p>
                      <a:pPr indent="0" algn="ctr">
                        <a:buNone/>
                      </a:pPr>
                      <a:r>
                        <a:rPr lang="en-US" sz="900" b="1">
                          <a:latin typeface="仿宋" panose="02010609060101010101" charset="-122"/>
                          <a:ea typeface="仿宋" panose="02010609060101010101" charset="-122"/>
                          <a:cs typeface="仿宋" panose="02010609060101010101" charset="-122"/>
                        </a:rPr>
                        <a:t>工 作 安 排</a:t>
                      </a:r>
                      <a:endParaRPr lang="en-US" altLang="en-US" sz="900" b="1">
                        <a:latin typeface="仿宋" panose="02010609060101010101" charset="-122"/>
                        <a:ea typeface="仿宋" panose="02010609060101010101" charset="-122"/>
                        <a:cs typeface="仿宋" panose="0201060906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r>
              <a:tr h="236855">
                <a:tc gridSpan="3">
                  <a:txBody>
                    <a:bodyPr/>
                    <a:p>
                      <a:pPr indent="0" algn="ctr">
                        <a:buNone/>
                      </a:pPr>
                      <a:r>
                        <a:rPr lang="en-US" sz="1200" b="1">
                          <a:latin typeface="新宋体" panose="02010609030101010101" charset="-122"/>
                          <a:ea typeface="新宋体" panose="02010609030101010101" charset="-122"/>
                          <a:cs typeface="新宋体" panose="02010609030101010101" charset="-122"/>
                        </a:rPr>
                        <a:t>工作任务一</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dot"/>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gridSpan="6">
                  <a:txBody>
                    <a:bodyPr/>
                    <a:p>
                      <a:pPr indent="0" algn="ctr">
                        <a:buNone/>
                      </a:pPr>
                      <a:r>
                        <a:rPr lang="en-US" sz="1200" b="1">
                          <a:latin typeface="新宋体" panose="02010609030101010101" charset="-122"/>
                          <a:ea typeface="新宋体" panose="02010609030101010101" charset="-122"/>
                          <a:cs typeface="新宋体" panose="02010609030101010101" charset="-122"/>
                        </a:rPr>
                        <a:t>完成情况</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r>
              <a:tr h="320040">
                <a:tc>
                  <a:txBody>
                    <a:bodyPr/>
                    <a:p>
                      <a:pPr indent="0">
                        <a:buNone/>
                      </a:pPr>
                      <a:r>
                        <a:rPr lang="en-US" sz="1000" b="1">
                          <a:latin typeface="新宋体" panose="02010609030101010101" charset="-122"/>
                          <a:ea typeface="新宋体" panose="02010609030101010101" charset="-122"/>
                          <a:cs typeface="新宋体" panose="02010609030101010101" charset="-122"/>
                        </a:rPr>
                        <a:t> 工作内容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详细设计报告初稿撰写，Jackson图、PAD图绘制</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职员是否认同该工作内容？</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419100">
                <a:tc>
                  <a:txBody>
                    <a:bodyPr/>
                    <a:p>
                      <a:pPr indent="0">
                        <a:buNone/>
                      </a:pPr>
                      <a:r>
                        <a:rPr lang="en-US" sz="1000" b="1">
                          <a:latin typeface="新宋体" panose="02010609030101010101" charset="-122"/>
                          <a:ea typeface="新宋体" panose="02010609030101010101" charset="-122"/>
                          <a:cs typeface="新宋体" panose="02010609030101010101" charset="-122"/>
                        </a:rPr>
                        <a:t> 工作目标完成时间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2021/11/14</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职员是否认同该工作目标？</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285750">
                <a:tc>
                  <a:txBody>
                    <a:bodyPr/>
                    <a:p>
                      <a:pPr indent="0">
                        <a:buNone/>
                      </a:pPr>
                      <a:r>
                        <a:rPr lang="en-US" sz="1000" b="1">
                          <a:latin typeface="新宋体" panose="02010609030101010101" charset="-122"/>
                          <a:ea typeface="新宋体" panose="02010609030101010101" charset="-122"/>
                          <a:cs typeface="新宋体" panose="02010609030101010101" charset="-122"/>
                        </a:rPr>
                        <a:t>评价方法</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参考最下</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职员是否认同该评价方法？</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279400">
                <a:tc rowSpan="2">
                  <a:txBody>
                    <a:bodyPr/>
                    <a:p>
                      <a:pPr indent="0">
                        <a:buNone/>
                      </a:pPr>
                      <a:r>
                        <a:rPr lang="en-US" sz="1000" b="1">
                          <a:latin typeface="新宋体" panose="02010609030101010101" charset="-122"/>
                          <a:ea typeface="新宋体" panose="02010609030101010101" charset="-122"/>
                          <a:cs typeface="新宋体" panose="02010609030101010101" charset="-122"/>
                        </a:rPr>
                        <a:t>评价结果</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gridSpan="2">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tcPr>
                </a:tc>
                <a:tc gridSpan="2">
                  <a:txBody>
                    <a:bodyPr/>
                    <a:p>
                      <a:pPr indent="0">
                        <a:buNone/>
                      </a:pPr>
                      <a:r>
                        <a:rPr lang="en-US" sz="1000" b="1">
                          <a:latin typeface="新宋体" panose="02010609030101010101" charset="-122"/>
                          <a:ea typeface="新宋体" panose="02010609030101010101" charset="-122"/>
                          <a:cs typeface="新宋体" panose="02010609030101010101" charset="-122"/>
                        </a:rPr>
                        <a:t>优秀</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良好</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合格</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待改进</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未完成</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r h="238125">
                <a:tc vMerge="1">
                  <a:tcPr>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vMerge="1" gridSpan="2">
                  <a:tcPr>
                    <a:lnL w="12700" cap="flat" cmpd="sng">
                      <a:solidFill>
                        <a:srgbClr val="080000"/>
                      </a:solidFill>
                      <a:prstDash val="dot"/>
                      <a:headEnd type="none" w="med" len="med"/>
                      <a:tailEnd type="none" w="med" len="med"/>
                    </a:lnL>
                    <a:lnB w="12700" cap="flat" cmpd="sng">
                      <a:solidFill>
                        <a:srgbClr val="080000"/>
                      </a:solidFill>
                      <a:prstDash val="dot"/>
                      <a:headEnd type="none" w="med" len="med"/>
                      <a:tailEnd type="none" w="med" len="med"/>
                    </a:lnB>
                  </a:tcPr>
                </a:tc>
                <a:tc vMerge="1" hMerge="1">
                  <a:tcPr>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gridSpan="2">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r h="238125">
                <a:tc gridSpan="3">
                  <a:txBody>
                    <a:bodyPr/>
                    <a:p>
                      <a:pPr indent="0" algn="ctr">
                        <a:buNone/>
                      </a:pPr>
                      <a:r>
                        <a:rPr lang="en-US" sz="1200" b="1">
                          <a:latin typeface="新宋体" panose="02010609030101010101" charset="-122"/>
                          <a:ea typeface="新宋体" panose="02010609030101010101" charset="-122"/>
                          <a:cs typeface="新宋体" panose="02010609030101010101" charset="-122"/>
                        </a:rPr>
                        <a:t>工作任务二</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dot"/>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gridSpan="6">
                  <a:txBody>
                    <a:bodyPr/>
                    <a:p>
                      <a:pPr indent="0" algn="ctr">
                        <a:buNone/>
                      </a:pPr>
                      <a:r>
                        <a:rPr lang="en-US" sz="1200" b="1">
                          <a:latin typeface="新宋体" panose="02010609030101010101" charset="-122"/>
                          <a:ea typeface="新宋体" panose="02010609030101010101" charset="-122"/>
                          <a:cs typeface="新宋体" panose="02010609030101010101" charset="-122"/>
                        </a:rPr>
                        <a:t>完成情况</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r>
              <a:tr h="320040">
                <a:tc>
                  <a:txBody>
                    <a:bodyPr/>
                    <a:p>
                      <a:pPr indent="0">
                        <a:buNone/>
                      </a:pPr>
                      <a:r>
                        <a:rPr lang="en-US" sz="1000" b="1">
                          <a:latin typeface="新宋体" panose="02010609030101010101" charset="-122"/>
                          <a:ea typeface="新宋体" panose="02010609030101010101" charset="-122"/>
                          <a:cs typeface="新宋体" panose="02010609030101010101" charset="-122"/>
                        </a:rPr>
                        <a:t> 工作内容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ER图物理模型设计、算法设计、伪代码编写</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职员是否认同该工作内容？</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419100">
                <a:tc>
                  <a:txBody>
                    <a:bodyPr/>
                    <a:p>
                      <a:pPr indent="0">
                        <a:buNone/>
                      </a:pPr>
                      <a:r>
                        <a:rPr lang="en-US" sz="1000" b="1">
                          <a:latin typeface="新宋体" panose="02010609030101010101" charset="-122"/>
                          <a:ea typeface="新宋体" panose="02010609030101010101" charset="-122"/>
                          <a:cs typeface="新宋体" panose="02010609030101010101" charset="-122"/>
                        </a:rPr>
                        <a:t> 工作目标完成时间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2021/11/16</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职员是否认同该工作目标？</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286385">
                <a:tc>
                  <a:txBody>
                    <a:bodyPr/>
                    <a:p>
                      <a:pPr indent="0">
                        <a:buNone/>
                      </a:pPr>
                      <a:r>
                        <a:rPr lang="en-US" sz="1000" b="1">
                          <a:latin typeface="新宋体" panose="02010609030101010101" charset="-122"/>
                          <a:ea typeface="新宋体" panose="02010609030101010101" charset="-122"/>
                          <a:cs typeface="新宋体" panose="02010609030101010101" charset="-122"/>
                        </a:rPr>
                        <a:t>评价方法</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参考最下</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职员是否认同该评价方法？</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279400">
                <a:tc rowSpan="2">
                  <a:txBody>
                    <a:bodyPr/>
                    <a:p>
                      <a:pPr indent="0">
                        <a:buNone/>
                      </a:pPr>
                      <a:r>
                        <a:rPr lang="en-US" sz="1000" b="1">
                          <a:latin typeface="新宋体" panose="02010609030101010101" charset="-122"/>
                          <a:ea typeface="新宋体" panose="02010609030101010101" charset="-122"/>
                          <a:cs typeface="新宋体" panose="02010609030101010101" charset="-122"/>
                        </a:rPr>
                        <a:t>评价结果</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gridSpan="2">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tcPr>
                </a:tc>
                <a:tc gridSpan="2">
                  <a:txBody>
                    <a:bodyPr/>
                    <a:p>
                      <a:pPr indent="0">
                        <a:buNone/>
                      </a:pPr>
                      <a:r>
                        <a:rPr lang="en-US" sz="1000" b="1">
                          <a:latin typeface="新宋体" panose="02010609030101010101" charset="-122"/>
                          <a:ea typeface="新宋体" panose="02010609030101010101" charset="-122"/>
                          <a:cs typeface="新宋体" panose="02010609030101010101" charset="-122"/>
                        </a:rPr>
                        <a:t>优秀</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良好</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合格</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待改进</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未完成</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r h="236855">
                <a:tc vMerge="1">
                  <a:tcPr>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vMerge="1" gridSpan="2">
                  <a:tcPr>
                    <a:lnL w="12700" cap="flat" cmpd="sng">
                      <a:solidFill>
                        <a:srgbClr val="080000"/>
                      </a:solidFill>
                      <a:prstDash val="dot"/>
                      <a:headEnd type="none" w="med" len="med"/>
                      <a:tailEnd type="none" w="med" len="med"/>
                    </a:lnL>
                    <a:lnB w="12700" cap="flat" cmpd="sng">
                      <a:solidFill>
                        <a:srgbClr val="080000"/>
                      </a:solidFill>
                      <a:prstDash val="dot"/>
                      <a:headEnd type="none" w="med" len="med"/>
                      <a:tailEnd type="none" w="med" len="med"/>
                    </a:lnB>
                  </a:tcPr>
                </a:tc>
                <a:tc vMerge="1" hMerge="1">
                  <a:tcPr>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gridSpan="2">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r h="237490">
                <a:tc gridSpan="3">
                  <a:txBody>
                    <a:bodyPr/>
                    <a:p>
                      <a:pPr indent="0" algn="ctr">
                        <a:buNone/>
                      </a:pPr>
                      <a:r>
                        <a:rPr lang="en-US" sz="1200" b="1">
                          <a:latin typeface="新宋体" panose="02010609030101010101" charset="-122"/>
                          <a:ea typeface="新宋体" panose="02010609030101010101" charset="-122"/>
                          <a:cs typeface="新宋体" panose="02010609030101010101" charset="-122"/>
                        </a:rPr>
                        <a:t>工作任务三</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cap="flat">
                      <a:noFill/>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cap="flat">
                      <a:noFill/>
                    </a:lnT>
                    <a:lnB w="12700" cap="flat" cmpd="sng">
                      <a:solidFill>
                        <a:srgbClr val="080000"/>
                      </a:solidFill>
                      <a:prstDash val="dot"/>
                      <a:headEnd type="none" w="med" len="med"/>
                      <a:tailEnd type="none" w="med" len="med"/>
                    </a:lnB>
                  </a:tcPr>
                </a:tc>
                <a:tc hMerge="1">
                  <a:tcPr>
                    <a:lnR w="12700" cap="flat" cmpd="sng">
                      <a:solidFill>
                        <a:srgbClr val="080000"/>
                      </a:solidFill>
                      <a:prstDash val="dot"/>
                      <a:headEnd type="none" w="med" len="med"/>
                      <a:tailEnd type="none" w="med" len="med"/>
                    </a:lnR>
                    <a:lnT cap="flat">
                      <a:noFill/>
                    </a:lnT>
                    <a:lnB w="12700" cap="flat" cmpd="sng">
                      <a:solidFill>
                        <a:srgbClr val="080000"/>
                      </a:solidFill>
                      <a:prstDash val="dot"/>
                      <a:headEnd type="none" w="med" len="med"/>
                      <a:tailEnd type="none" w="med" len="med"/>
                    </a:lnB>
                  </a:tcPr>
                </a:tc>
                <a:tc gridSpan="6">
                  <a:txBody>
                    <a:bodyPr/>
                    <a:p>
                      <a:pPr indent="0" algn="ctr">
                        <a:buNone/>
                      </a:pPr>
                      <a:r>
                        <a:rPr lang="en-US" sz="1200" b="1">
                          <a:latin typeface="新宋体" panose="02010609030101010101" charset="-122"/>
                          <a:ea typeface="新宋体" panose="02010609030101010101" charset="-122"/>
                          <a:cs typeface="新宋体" panose="02010609030101010101" charset="-122"/>
                        </a:rPr>
                        <a:t>完成情况</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cap="flat">
                      <a:noFill/>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cap="flat">
                      <a:noFill/>
                    </a:lnT>
                    <a:lnB w="12700" cap="flat" cmpd="sng">
                      <a:solidFill>
                        <a:srgbClr val="080000"/>
                      </a:solidFill>
                      <a:prstDash val="dot"/>
                      <a:headEnd type="none" w="med" len="med"/>
                      <a:tailEnd type="none" w="med" len="med"/>
                    </a:lnB>
                  </a:tcPr>
                </a:tc>
                <a:tc hMerge="1">
                  <a:tcPr>
                    <a:lnT cap="flat">
                      <a:noFill/>
                    </a:lnT>
                    <a:lnB w="12700" cap="flat" cmpd="sng">
                      <a:solidFill>
                        <a:srgbClr val="080000"/>
                      </a:solidFill>
                      <a:prstDash val="dot"/>
                      <a:headEnd type="none" w="med" len="med"/>
                      <a:tailEnd type="none" w="med" len="med"/>
                    </a:lnB>
                  </a:tcPr>
                </a:tc>
                <a:tc hMerge="1">
                  <a:tcPr>
                    <a:lnT cap="flat">
                      <a:noFill/>
                    </a:lnT>
                    <a:lnB w="12700" cap="flat" cmpd="sng">
                      <a:solidFill>
                        <a:srgbClr val="080000"/>
                      </a:solidFill>
                      <a:prstDash val="dot"/>
                      <a:headEnd type="none" w="med" len="med"/>
                      <a:tailEnd type="none" w="med" len="med"/>
                    </a:lnB>
                  </a:tcPr>
                </a:tc>
                <a:tc hMerge="1">
                  <a:tcPr>
                    <a:lnT cap="flat">
                      <a:noFill/>
                    </a:lnT>
                    <a:lnB w="12700" cap="flat" cmpd="sng">
                      <a:solidFill>
                        <a:srgbClr val="080000"/>
                      </a:solidFill>
                      <a:prstDash val="dot"/>
                      <a:headEnd type="none" w="med" len="med"/>
                      <a:tailEnd type="none" w="med" len="med"/>
                    </a:lnB>
                  </a:tcPr>
                </a:tc>
                <a:tc hMerge="1">
                  <a:tcPr>
                    <a:lnR w="12700" cap="flat" cmpd="sng">
                      <a:solidFill>
                        <a:srgbClr val="080000"/>
                      </a:solidFill>
                      <a:prstDash val="solid"/>
                      <a:headEnd type="none" w="med" len="med"/>
                      <a:tailEnd type="none" w="med" len="med"/>
                    </a:lnR>
                    <a:lnT cap="flat">
                      <a:noFill/>
                    </a:lnT>
                    <a:lnB w="12700" cap="flat" cmpd="sng">
                      <a:solidFill>
                        <a:srgbClr val="080000"/>
                      </a:solidFill>
                      <a:prstDash val="dot"/>
                      <a:headEnd type="none" w="med" len="med"/>
                      <a:tailEnd type="none" w="med" len="med"/>
                    </a:lnB>
                  </a:tcPr>
                </a:tc>
              </a:tr>
              <a:tr h="283210">
                <a:tc>
                  <a:txBody>
                    <a:bodyPr/>
                    <a:p>
                      <a:pPr indent="0">
                        <a:buNone/>
                      </a:pPr>
                      <a:r>
                        <a:rPr lang="en-US" sz="1000" b="1">
                          <a:latin typeface="新宋体" panose="02010609030101010101" charset="-122"/>
                          <a:ea typeface="新宋体" panose="02010609030101010101" charset="-122"/>
                          <a:cs typeface="新宋体" panose="02010609030101010101" charset="-122"/>
                        </a:rPr>
                        <a:t> 工作内容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PPT制作</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职员是否认同该工作内容？</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420370">
                <a:tc>
                  <a:txBody>
                    <a:bodyPr/>
                    <a:p>
                      <a:pPr indent="0">
                        <a:buNone/>
                      </a:pPr>
                      <a:r>
                        <a:rPr lang="en-US" sz="1000" b="1">
                          <a:latin typeface="新宋体" panose="02010609030101010101" charset="-122"/>
                          <a:ea typeface="新宋体" panose="02010609030101010101" charset="-122"/>
                          <a:cs typeface="新宋体" panose="02010609030101010101" charset="-122"/>
                        </a:rPr>
                        <a:t> 工作目标完成时间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2021/11/16</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职员是否认同该工作目标？</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284480">
                <a:tc>
                  <a:txBody>
                    <a:bodyPr/>
                    <a:p>
                      <a:pPr indent="0">
                        <a:buNone/>
                      </a:pPr>
                      <a:r>
                        <a:rPr lang="en-US" sz="1000" b="1">
                          <a:latin typeface="新宋体" panose="02010609030101010101" charset="-122"/>
                          <a:ea typeface="新宋体" panose="02010609030101010101" charset="-122"/>
                          <a:cs typeface="新宋体" panose="02010609030101010101" charset="-122"/>
                        </a:rPr>
                        <a:t>评价方法</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参考最下</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职员是否认同该评价方法？</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280670">
                <a:tc rowSpan="2">
                  <a:txBody>
                    <a:bodyPr/>
                    <a:p>
                      <a:pPr indent="0">
                        <a:buNone/>
                      </a:pPr>
                      <a:r>
                        <a:rPr lang="en-US" sz="1000" b="1">
                          <a:latin typeface="新宋体" panose="02010609030101010101" charset="-122"/>
                          <a:ea typeface="新宋体" panose="02010609030101010101" charset="-122"/>
                          <a:cs typeface="新宋体" panose="02010609030101010101" charset="-122"/>
                        </a:rPr>
                        <a:t>评价结果</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gridSpan="2">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tcPr>
                </a:tc>
                <a:tc>
                  <a:txBody>
                    <a:bodyPr/>
                    <a:p>
                      <a:pPr indent="0">
                        <a:buNone/>
                      </a:pPr>
                      <a:r>
                        <a:rPr lang="en-US" sz="1000" b="1">
                          <a:latin typeface="新宋体" panose="02010609030101010101" charset="-122"/>
                          <a:ea typeface="新宋体" panose="02010609030101010101" charset="-122"/>
                          <a:cs typeface="新宋体" panose="02010609030101010101" charset="-122"/>
                        </a:rPr>
                        <a:t>优秀</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000" b="1">
                          <a:latin typeface="新宋体" panose="02010609030101010101" charset="-122"/>
                          <a:ea typeface="新宋体" panose="02010609030101010101" charset="-122"/>
                          <a:cs typeface="新宋体" panose="02010609030101010101" charset="-122"/>
                        </a:rPr>
                        <a:t>良好</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合格</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待改进</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未完成</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r h="237490">
                <a:tc vMerge="1">
                  <a:tcPr>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vMerge="1" gridSpan="2">
                  <a:tcPr>
                    <a:lnL w="12700" cap="flat" cmpd="sng">
                      <a:solidFill>
                        <a:srgbClr val="080000"/>
                      </a:solidFill>
                      <a:prstDash val="dot"/>
                      <a:headEnd type="none" w="med" len="med"/>
                      <a:tailEnd type="none" w="med" len="med"/>
                    </a:lnL>
                    <a:lnB w="12700" cap="flat" cmpd="sng">
                      <a:solidFill>
                        <a:srgbClr val="080000"/>
                      </a:solidFill>
                      <a:prstDash val="dot"/>
                      <a:headEnd type="none" w="med" len="med"/>
                      <a:tailEnd type="none" w="med" len="med"/>
                    </a:lnB>
                  </a:tcPr>
                </a:tc>
                <a:tc vMerge="1" hMerge="1">
                  <a:tcPr>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000" b="1">
                          <a:latin typeface="新宋体" panose="02010609030101010101" charset="-122"/>
                          <a:ea typeface="新宋体" panose="02010609030101010101" charset="-122"/>
                          <a:cs typeface="新宋体" panose="02010609030101010101" charset="-122"/>
                        </a:rPr>
                        <a:t>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小组分工</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graphicFrame>
        <p:nvGraphicFramePr>
          <p:cNvPr id="10" name="表格 9"/>
          <p:cNvGraphicFramePr/>
          <p:nvPr>
            <p:custDataLst>
              <p:tags r:id="rId1"/>
            </p:custDataLst>
          </p:nvPr>
        </p:nvGraphicFramePr>
        <p:xfrm>
          <a:off x="3682365" y="503555"/>
          <a:ext cx="7455535" cy="5793105"/>
        </p:xfrm>
        <a:graphic>
          <a:graphicData uri="http://schemas.openxmlformats.org/drawingml/2006/table">
            <a:tbl>
              <a:tblPr firstRow="1" bandRow="1">
                <a:tableStyleId>{5940675A-B579-460E-94D1-54222C63F5DA}</a:tableStyleId>
              </a:tblPr>
              <a:tblGrid>
                <a:gridCol w="934085"/>
                <a:gridCol w="1631315"/>
                <a:gridCol w="1699895"/>
                <a:gridCol w="514350"/>
                <a:gridCol w="23495"/>
                <a:gridCol w="513715"/>
                <a:gridCol w="641350"/>
                <a:gridCol w="743585"/>
                <a:gridCol w="753745"/>
              </a:tblGrid>
              <a:tr h="217805">
                <a:tc gridSpan="2">
                  <a:txBody>
                    <a:bodyPr/>
                    <a:p>
                      <a:pPr indent="0" algn="ctr">
                        <a:buNone/>
                      </a:pPr>
                      <a:r>
                        <a:rPr lang="en-US" sz="1200" b="0">
                          <a:latin typeface="黑体" panose="02010609060101010101" charset="-122"/>
                          <a:ea typeface="黑体" panose="02010609060101010101" charset="-122"/>
                          <a:cs typeface="黑体" panose="02010609060101010101" charset="-122"/>
                        </a:rPr>
                        <a:t>姓 名</a:t>
                      </a:r>
                      <a:endParaRPr lang="en-US" altLang="en-US" sz="1200" b="0">
                        <a:latin typeface="黑体" panose="02010609060101010101" charset="-122"/>
                        <a:ea typeface="黑体" panose="02010609060101010101" charset="-122"/>
                        <a:cs typeface="黑体" panose="0201060906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gridSpan="7">
                  <a:txBody>
                    <a:bodyPr/>
                    <a:p>
                      <a:pPr indent="0" algn="ctr">
                        <a:buNone/>
                      </a:pPr>
                      <a:r>
                        <a:rPr lang="en-US" sz="1200" b="0">
                          <a:latin typeface="新宋体" panose="02010609030101010101" charset="-122"/>
                          <a:ea typeface="新宋体" panose="02010609030101010101" charset="-122"/>
                          <a:cs typeface="新宋体" panose="02010609030101010101" charset="-122"/>
                        </a:rPr>
                        <a:t>李东泽</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r>
              <a:tr h="217805">
                <a:tc gridSpan="9">
                  <a:txBody>
                    <a:bodyPr/>
                    <a:p>
                      <a:pPr indent="0" algn="ctr">
                        <a:buNone/>
                      </a:pPr>
                      <a:r>
                        <a:rPr lang="en-US" sz="1000" b="1">
                          <a:latin typeface="仿宋" panose="02010609060101010101" charset="-122"/>
                          <a:ea typeface="仿宋" panose="02010609060101010101" charset="-122"/>
                          <a:cs typeface="仿宋" panose="02010609060101010101" charset="-122"/>
                        </a:rPr>
                        <a:t>工 作 安 排</a:t>
                      </a:r>
                      <a:endParaRPr lang="en-US" altLang="en-US" sz="1000" b="1">
                        <a:latin typeface="仿宋" panose="02010609060101010101" charset="-122"/>
                        <a:ea typeface="仿宋" panose="02010609060101010101" charset="-122"/>
                        <a:cs typeface="仿宋" panose="02010609060101010101" charset="-122"/>
                      </a:endParaRPr>
                    </a:p>
                  </a:txBody>
                  <a:tcPr marL="68580" marR="68580" marT="0" marB="0" vert="horz" anchor="ctr"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r>
              <a:tr h="217805">
                <a:tc gridSpan="3">
                  <a:txBody>
                    <a:bodyPr/>
                    <a:p>
                      <a:pPr indent="0" algn="ctr">
                        <a:buNone/>
                      </a:pPr>
                      <a:r>
                        <a:rPr lang="en-US" sz="1200" b="1">
                          <a:latin typeface="新宋体" panose="02010609030101010101" charset="-122"/>
                          <a:ea typeface="新宋体" panose="02010609030101010101" charset="-122"/>
                          <a:cs typeface="新宋体" panose="02010609030101010101" charset="-122"/>
                        </a:rPr>
                        <a:t>工作任务一</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dot"/>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gridSpan="6">
                  <a:txBody>
                    <a:bodyPr/>
                    <a:p>
                      <a:pPr indent="0" algn="ctr">
                        <a:buNone/>
                      </a:pPr>
                      <a:r>
                        <a:rPr lang="en-US" sz="1200" b="1">
                          <a:latin typeface="新宋体" panose="02010609030101010101" charset="-122"/>
                          <a:ea typeface="新宋体" panose="02010609030101010101" charset="-122"/>
                          <a:cs typeface="新宋体" panose="02010609030101010101" charset="-122"/>
                        </a:rPr>
                        <a:t>完成情况</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r>
              <a:tr h="262255">
                <a:tc>
                  <a:txBody>
                    <a:bodyPr/>
                    <a:p>
                      <a:pPr indent="0">
                        <a:buNone/>
                      </a:pPr>
                      <a:r>
                        <a:rPr lang="en-US" sz="1000" b="1">
                          <a:latin typeface="新宋体" panose="02010609030101010101" charset="-122"/>
                          <a:ea typeface="新宋体" panose="02010609030101010101" charset="-122"/>
                          <a:cs typeface="新宋体" panose="02010609030101010101" charset="-122"/>
                        </a:rPr>
                        <a:t> 工作内容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总体设计报告完善、测试计划制定</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职员是否认同该工作内容？</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375920">
                <a:tc>
                  <a:txBody>
                    <a:bodyPr/>
                    <a:p>
                      <a:pPr indent="0">
                        <a:buNone/>
                      </a:pPr>
                      <a:r>
                        <a:rPr lang="en-US" sz="1000" b="1">
                          <a:latin typeface="新宋体" panose="02010609030101010101" charset="-122"/>
                          <a:ea typeface="新宋体" panose="02010609030101010101" charset="-122"/>
                          <a:cs typeface="新宋体" panose="02010609030101010101" charset="-122"/>
                        </a:rPr>
                        <a:t> 工作目标完成时间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2021/11/14</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职员是否认同该工作目标？</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261620">
                <a:tc>
                  <a:txBody>
                    <a:bodyPr/>
                    <a:p>
                      <a:pPr indent="0">
                        <a:buNone/>
                      </a:pPr>
                      <a:r>
                        <a:rPr lang="en-US" sz="1000" b="1">
                          <a:latin typeface="新宋体" panose="02010609030101010101" charset="-122"/>
                          <a:ea typeface="新宋体" panose="02010609030101010101" charset="-122"/>
                          <a:cs typeface="新宋体" panose="02010609030101010101" charset="-122"/>
                        </a:rPr>
                        <a:t>评价方法</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参考最下</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职员是否认同该评价方法？</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250190">
                <a:tc rowSpan="2">
                  <a:txBody>
                    <a:bodyPr/>
                    <a:p>
                      <a:pPr indent="0">
                        <a:buNone/>
                      </a:pPr>
                      <a:r>
                        <a:rPr lang="en-US" sz="1000" b="1">
                          <a:latin typeface="新宋体" panose="02010609030101010101" charset="-122"/>
                          <a:ea typeface="新宋体" panose="02010609030101010101" charset="-122"/>
                          <a:cs typeface="新宋体" panose="02010609030101010101" charset="-122"/>
                        </a:rPr>
                        <a:t>评价结果</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gridSpan="2">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tcPr>
                </a:tc>
                <a:tc gridSpan="2">
                  <a:txBody>
                    <a:bodyPr/>
                    <a:p>
                      <a:pPr indent="0">
                        <a:buNone/>
                      </a:pPr>
                      <a:r>
                        <a:rPr lang="en-US" sz="1000" b="1">
                          <a:latin typeface="新宋体" panose="02010609030101010101" charset="-122"/>
                          <a:ea typeface="新宋体" panose="02010609030101010101" charset="-122"/>
                          <a:cs typeface="新宋体" panose="02010609030101010101" charset="-122"/>
                        </a:rPr>
                        <a:t>优秀</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良好</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合格</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待改进</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未完成</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r h="217805">
                <a:tc vMerge="1">
                  <a:tcPr>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vMerge="1" gridSpan="2">
                  <a:tcPr>
                    <a:lnL w="12700" cap="flat" cmpd="sng">
                      <a:solidFill>
                        <a:srgbClr val="080000"/>
                      </a:solidFill>
                      <a:prstDash val="dot"/>
                      <a:headEnd type="none" w="med" len="med"/>
                      <a:tailEnd type="none" w="med" len="med"/>
                    </a:lnL>
                    <a:lnB w="12700" cap="flat" cmpd="sng">
                      <a:solidFill>
                        <a:srgbClr val="080000"/>
                      </a:solidFill>
                      <a:prstDash val="dot"/>
                      <a:headEnd type="none" w="med" len="med"/>
                      <a:tailEnd type="none" w="med" len="med"/>
                    </a:lnB>
                  </a:tcPr>
                </a:tc>
                <a:tc vMerge="1" hMerge="1">
                  <a:tcPr>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gridSpan="2">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r h="218440">
                <a:tc gridSpan="3">
                  <a:txBody>
                    <a:bodyPr/>
                    <a:p>
                      <a:pPr indent="0" algn="ctr">
                        <a:buNone/>
                      </a:pPr>
                      <a:r>
                        <a:rPr lang="en-US" sz="1200" b="1">
                          <a:latin typeface="新宋体" panose="02010609030101010101" charset="-122"/>
                          <a:ea typeface="新宋体" panose="02010609030101010101" charset="-122"/>
                          <a:cs typeface="新宋体" panose="02010609030101010101" charset="-122"/>
                        </a:rPr>
                        <a:t>工作任务二</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dot"/>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gridSpan="6">
                  <a:txBody>
                    <a:bodyPr/>
                    <a:p>
                      <a:pPr indent="0" algn="ctr">
                        <a:buNone/>
                      </a:pPr>
                      <a:r>
                        <a:rPr lang="en-US" sz="1200" b="1">
                          <a:latin typeface="新宋体" panose="02010609030101010101" charset="-122"/>
                          <a:ea typeface="新宋体" panose="02010609030101010101" charset="-122"/>
                          <a:cs typeface="新宋体" panose="02010609030101010101" charset="-122"/>
                        </a:rPr>
                        <a:t>完成情况</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r>
              <a:tr h="260985">
                <a:tc>
                  <a:txBody>
                    <a:bodyPr/>
                    <a:p>
                      <a:pPr indent="0">
                        <a:buNone/>
                      </a:pPr>
                      <a:r>
                        <a:rPr lang="en-US" sz="1000" b="1">
                          <a:latin typeface="新宋体" panose="02010609030101010101" charset="-122"/>
                          <a:ea typeface="新宋体" panose="02010609030101010101" charset="-122"/>
                          <a:cs typeface="新宋体" panose="02010609030101010101" charset="-122"/>
                        </a:rPr>
                        <a:t> 工作内容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伪代码编写</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职员是否认同该工作内容？</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375920">
                <a:tc>
                  <a:txBody>
                    <a:bodyPr/>
                    <a:p>
                      <a:pPr indent="0">
                        <a:buNone/>
                      </a:pPr>
                      <a:r>
                        <a:rPr lang="en-US" sz="1000" b="1">
                          <a:latin typeface="新宋体" panose="02010609030101010101" charset="-122"/>
                          <a:ea typeface="新宋体" panose="02010609030101010101" charset="-122"/>
                          <a:cs typeface="新宋体" panose="02010609030101010101" charset="-122"/>
                        </a:rPr>
                        <a:t> 工作目标完成时间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2021/11/16</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职员是否认同该工作目标？</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260985">
                <a:tc>
                  <a:txBody>
                    <a:bodyPr/>
                    <a:p>
                      <a:pPr indent="0">
                        <a:buNone/>
                      </a:pPr>
                      <a:r>
                        <a:rPr lang="en-US" sz="1000" b="1">
                          <a:latin typeface="新宋体" panose="02010609030101010101" charset="-122"/>
                          <a:ea typeface="新宋体" panose="02010609030101010101" charset="-122"/>
                          <a:cs typeface="新宋体" panose="02010609030101010101" charset="-122"/>
                        </a:rPr>
                        <a:t>评价方法</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参考最下</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职员是否认同该评价方法？</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250825">
                <a:tc rowSpan="2">
                  <a:txBody>
                    <a:bodyPr/>
                    <a:p>
                      <a:pPr indent="0">
                        <a:buNone/>
                      </a:pPr>
                      <a:r>
                        <a:rPr lang="en-US" sz="1000" b="1">
                          <a:latin typeface="新宋体" panose="02010609030101010101" charset="-122"/>
                          <a:ea typeface="新宋体" panose="02010609030101010101" charset="-122"/>
                          <a:cs typeface="新宋体" panose="02010609030101010101" charset="-122"/>
                        </a:rPr>
                        <a:t>评价结果</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gridSpan="2">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tcPr>
                </a:tc>
                <a:tc gridSpan="2">
                  <a:txBody>
                    <a:bodyPr/>
                    <a:p>
                      <a:pPr indent="0">
                        <a:buNone/>
                      </a:pPr>
                      <a:r>
                        <a:rPr lang="en-US" sz="1000" b="1">
                          <a:latin typeface="新宋体" panose="02010609030101010101" charset="-122"/>
                          <a:ea typeface="新宋体" panose="02010609030101010101" charset="-122"/>
                          <a:cs typeface="新宋体" panose="02010609030101010101" charset="-122"/>
                        </a:rPr>
                        <a:t>优秀</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良好</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合格</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待改进</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未完成</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r h="219075">
                <a:tc vMerge="1">
                  <a:tcPr>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vMerge="1" gridSpan="2">
                  <a:tcPr>
                    <a:lnL w="12700" cap="flat" cmpd="sng">
                      <a:solidFill>
                        <a:srgbClr val="080000"/>
                      </a:solidFill>
                      <a:prstDash val="dot"/>
                      <a:headEnd type="none" w="med" len="med"/>
                      <a:tailEnd type="none" w="med" len="med"/>
                    </a:lnL>
                    <a:lnB w="12700" cap="flat" cmpd="sng">
                      <a:solidFill>
                        <a:srgbClr val="080000"/>
                      </a:solidFill>
                      <a:prstDash val="dot"/>
                      <a:headEnd type="none" w="med" len="med"/>
                      <a:tailEnd type="none" w="med" len="med"/>
                    </a:lnB>
                  </a:tcPr>
                </a:tc>
                <a:tc vMerge="1" hMerge="1">
                  <a:tcPr>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gridSpan="2">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r h="218440">
                <a:tc gridSpan="3">
                  <a:txBody>
                    <a:bodyPr/>
                    <a:p>
                      <a:pPr indent="0" algn="ctr">
                        <a:buNone/>
                      </a:pPr>
                      <a:r>
                        <a:rPr lang="en-US" sz="1200" b="1">
                          <a:latin typeface="新宋体" panose="02010609030101010101" charset="-122"/>
                          <a:ea typeface="新宋体" panose="02010609030101010101" charset="-122"/>
                          <a:cs typeface="新宋体" panose="02010609030101010101" charset="-122"/>
                        </a:rPr>
                        <a:t>工作任务三</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cap="flat">
                      <a:noFill/>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cap="flat">
                      <a:noFill/>
                    </a:lnT>
                    <a:lnB w="12700" cap="flat" cmpd="sng">
                      <a:solidFill>
                        <a:srgbClr val="080000"/>
                      </a:solidFill>
                      <a:prstDash val="dot"/>
                      <a:headEnd type="none" w="med" len="med"/>
                      <a:tailEnd type="none" w="med" len="med"/>
                    </a:lnB>
                  </a:tcPr>
                </a:tc>
                <a:tc hMerge="1">
                  <a:tcPr>
                    <a:lnR w="12700" cap="flat" cmpd="sng">
                      <a:solidFill>
                        <a:srgbClr val="080000"/>
                      </a:solidFill>
                      <a:prstDash val="dot"/>
                      <a:headEnd type="none" w="med" len="med"/>
                      <a:tailEnd type="none" w="med" len="med"/>
                    </a:lnR>
                    <a:lnT cap="flat">
                      <a:noFill/>
                    </a:lnT>
                    <a:lnB w="12700" cap="flat" cmpd="sng">
                      <a:solidFill>
                        <a:srgbClr val="080000"/>
                      </a:solidFill>
                      <a:prstDash val="dot"/>
                      <a:headEnd type="none" w="med" len="med"/>
                      <a:tailEnd type="none" w="med" len="med"/>
                    </a:lnB>
                  </a:tcPr>
                </a:tc>
                <a:tc gridSpan="6">
                  <a:txBody>
                    <a:bodyPr/>
                    <a:p>
                      <a:pPr indent="0" algn="ctr">
                        <a:buNone/>
                      </a:pPr>
                      <a:r>
                        <a:rPr lang="en-US" sz="1200" b="1">
                          <a:latin typeface="新宋体" panose="02010609030101010101" charset="-122"/>
                          <a:ea typeface="新宋体" panose="02010609030101010101" charset="-122"/>
                          <a:cs typeface="新宋体" panose="02010609030101010101" charset="-122"/>
                        </a:rPr>
                        <a:t>完成情况</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cap="flat">
                      <a:noFill/>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cap="flat">
                      <a:noFill/>
                    </a:lnT>
                    <a:lnB w="12700" cap="flat" cmpd="sng">
                      <a:solidFill>
                        <a:srgbClr val="080000"/>
                      </a:solidFill>
                      <a:prstDash val="dot"/>
                      <a:headEnd type="none" w="med" len="med"/>
                      <a:tailEnd type="none" w="med" len="med"/>
                    </a:lnB>
                  </a:tcPr>
                </a:tc>
                <a:tc hMerge="1">
                  <a:tcPr>
                    <a:lnT cap="flat">
                      <a:noFill/>
                    </a:lnT>
                    <a:lnB w="12700" cap="flat" cmpd="sng">
                      <a:solidFill>
                        <a:srgbClr val="080000"/>
                      </a:solidFill>
                      <a:prstDash val="dot"/>
                      <a:headEnd type="none" w="med" len="med"/>
                      <a:tailEnd type="none" w="med" len="med"/>
                    </a:lnB>
                  </a:tcPr>
                </a:tc>
                <a:tc hMerge="1">
                  <a:tcPr>
                    <a:lnT cap="flat">
                      <a:noFill/>
                    </a:lnT>
                    <a:lnB w="12700" cap="flat" cmpd="sng">
                      <a:solidFill>
                        <a:srgbClr val="080000"/>
                      </a:solidFill>
                      <a:prstDash val="dot"/>
                      <a:headEnd type="none" w="med" len="med"/>
                      <a:tailEnd type="none" w="med" len="med"/>
                    </a:lnB>
                  </a:tcPr>
                </a:tc>
                <a:tc hMerge="1">
                  <a:tcPr>
                    <a:lnT cap="flat">
                      <a:noFill/>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cap="flat">
                      <a:noFill/>
                    </a:lnT>
                    <a:lnB w="12700" cap="flat" cmpd="sng">
                      <a:solidFill>
                        <a:srgbClr val="080000"/>
                      </a:solidFill>
                      <a:prstDash val="dot"/>
                      <a:headEnd type="none" w="med" len="med"/>
                      <a:tailEnd type="none" w="med" len="med"/>
                    </a:lnB>
                  </a:tcPr>
                </a:tc>
              </a:tr>
              <a:tr h="250825">
                <a:tc>
                  <a:txBody>
                    <a:bodyPr/>
                    <a:p>
                      <a:pPr indent="0">
                        <a:buNone/>
                      </a:pPr>
                      <a:r>
                        <a:rPr lang="en-US" sz="1000" b="1">
                          <a:latin typeface="新宋体" panose="02010609030101010101" charset="-122"/>
                          <a:ea typeface="新宋体" panose="02010609030101010101" charset="-122"/>
                          <a:cs typeface="新宋体" panose="02010609030101010101" charset="-122"/>
                        </a:rPr>
                        <a:t> 工作内容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 </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职员是否认同该工作内容？□认同 </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375920">
                <a:tc>
                  <a:txBody>
                    <a:bodyPr/>
                    <a:p>
                      <a:pPr indent="0">
                        <a:buNone/>
                      </a:pPr>
                      <a:r>
                        <a:rPr lang="en-US" sz="1000" b="1">
                          <a:latin typeface="新宋体" panose="02010609030101010101" charset="-122"/>
                          <a:ea typeface="新宋体" panose="02010609030101010101" charset="-122"/>
                          <a:cs typeface="新宋体" panose="02010609030101010101" charset="-122"/>
                        </a:rPr>
                        <a:t> 工作目标完成时间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 </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职员是否认同该工作目标？□认同 </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218440">
                <a:tc>
                  <a:txBody>
                    <a:bodyPr/>
                    <a:p>
                      <a:pPr indent="0">
                        <a:buNone/>
                      </a:pPr>
                      <a:r>
                        <a:rPr lang="en-US" sz="1000" b="1">
                          <a:latin typeface="新宋体" panose="02010609030101010101" charset="-122"/>
                          <a:ea typeface="新宋体" panose="02010609030101010101" charset="-122"/>
                          <a:cs typeface="新宋体" panose="02010609030101010101" charset="-122"/>
                        </a:rPr>
                        <a:t>评价方法</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 </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职员是否认同该评价方法？□认同 </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250825">
                <a:tc rowSpan="2">
                  <a:txBody>
                    <a:bodyPr/>
                    <a:p>
                      <a:pPr indent="0">
                        <a:buNone/>
                      </a:pPr>
                      <a:r>
                        <a:rPr lang="en-US" sz="1000" b="1">
                          <a:latin typeface="新宋体" panose="02010609030101010101" charset="-122"/>
                          <a:ea typeface="新宋体" panose="02010609030101010101" charset="-122"/>
                          <a:cs typeface="新宋体" panose="02010609030101010101" charset="-122"/>
                        </a:rPr>
                        <a:t>评价结果</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gridSpan="2">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tcPr>
                </a:tc>
                <a:tc>
                  <a:txBody>
                    <a:bodyPr/>
                    <a:p>
                      <a:pPr indent="0">
                        <a:buNone/>
                      </a:pPr>
                      <a:r>
                        <a:rPr lang="en-US" sz="1000" b="1">
                          <a:latin typeface="新宋体" panose="02010609030101010101" charset="-122"/>
                          <a:ea typeface="新宋体" panose="02010609030101010101" charset="-122"/>
                          <a:cs typeface="新宋体" panose="02010609030101010101" charset="-122"/>
                        </a:rPr>
                        <a:t>优秀</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000" b="1">
                          <a:latin typeface="新宋体" panose="02010609030101010101" charset="-122"/>
                          <a:ea typeface="新宋体" panose="02010609030101010101" charset="-122"/>
                          <a:cs typeface="新宋体" panose="02010609030101010101" charset="-122"/>
                        </a:rPr>
                        <a:t>良好</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合格</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待改进</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未完成</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r h="217805">
                <a:tc vMerge="1">
                  <a:tcPr>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vMerge="1" gridSpan="2">
                  <a:tcPr>
                    <a:lnL w="12700" cap="flat" cmpd="sng">
                      <a:solidFill>
                        <a:srgbClr val="080000"/>
                      </a:solidFill>
                      <a:prstDash val="dot"/>
                      <a:headEnd type="none" w="med" len="med"/>
                      <a:tailEnd type="none" w="med" len="med"/>
                    </a:lnL>
                    <a:lnB w="12700" cap="flat" cmpd="sng">
                      <a:solidFill>
                        <a:srgbClr val="080000"/>
                      </a:solidFill>
                      <a:prstDash val="dot"/>
                      <a:headEnd type="none" w="med" len="med"/>
                      <a:tailEnd type="none" w="med" len="med"/>
                    </a:lnB>
                  </a:tcPr>
                </a:tc>
                <a:tc vMerge="1" hMerge="1">
                  <a:tcPr>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000" b="1">
                          <a:latin typeface="新宋体" panose="02010609030101010101" charset="-122"/>
                          <a:ea typeface="新宋体" panose="02010609030101010101" charset="-122"/>
                          <a:cs typeface="新宋体" panose="02010609030101010101" charset="-122"/>
                        </a:rPr>
                        <a:t>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小组分工</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graphicFrame>
        <p:nvGraphicFramePr>
          <p:cNvPr id="3" name="表格 2"/>
          <p:cNvGraphicFramePr/>
          <p:nvPr>
            <p:custDataLst>
              <p:tags r:id="rId1"/>
            </p:custDataLst>
          </p:nvPr>
        </p:nvGraphicFramePr>
        <p:xfrm>
          <a:off x="3768090" y="433070"/>
          <a:ext cx="7411085" cy="5836285"/>
        </p:xfrm>
        <a:graphic>
          <a:graphicData uri="http://schemas.openxmlformats.org/drawingml/2006/table">
            <a:tbl>
              <a:tblPr firstRow="1" bandRow="1">
                <a:tableStyleId>{5940675A-B579-460E-94D1-54222C63F5DA}</a:tableStyleId>
              </a:tblPr>
              <a:tblGrid>
                <a:gridCol w="929005"/>
                <a:gridCol w="1602105"/>
                <a:gridCol w="1707515"/>
                <a:gridCol w="512445"/>
                <a:gridCol w="22860"/>
                <a:gridCol w="511810"/>
                <a:gridCol w="636270"/>
                <a:gridCol w="739775"/>
                <a:gridCol w="749300"/>
              </a:tblGrid>
              <a:tr h="242570">
                <a:tc gridSpan="2">
                  <a:txBody>
                    <a:bodyPr/>
                    <a:p>
                      <a:pPr indent="0" algn="ctr">
                        <a:buNone/>
                      </a:pPr>
                      <a:r>
                        <a:rPr lang="en-US" sz="1200" b="0">
                          <a:latin typeface="黑体" panose="02010609060101010101" charset="-122"/>
                          <a:ea typeface="黑体" panose="02010609060101010101" charset="-122"/>
                          <a:cs typeface="黑体" panose="02010609060101010101" charset="-122"/>
                        </a:rPr>
                        <a:t>姓 名</a:t>
                      </a:r>
                      <a:endParaRPr lang="en-US" altLang="en-US" sz="1200" b="0">
                        <a:latin typeface="黑体" panose="02010609060101010101" charset="-122"/>
                        <a:ea typeface="黑体" panose="02010609060101010101" charset="-122"/>
                        <a:cs typeface="黑体" panose="0201060906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gridSpan="7">
                  <a:txBody>
                    <a:bodyPr/>
                    <a:p>
                      <a:pPr indent="0" algn="ctr">
                        <a:buNone/>
                      </a:pPr>
                      <a:r>
                        <a:rPr lang="en-US" sz="1200" b="0">
                          <a:latin typeface="新宋体" panose="02010609030101010101" charset="-122"/>
                          <a:ea typeface="新宋体" panose="02010609030101010101" charset="-122"/>
                          <a:cs typeface="新宋体" panose="02010609030101010101" charset="-122"/>
                        </a:rPr>
                        <a:t>梁晓勇</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r>
              <a:tr h="241935">
                <a:tc gridSpan="9">
                  <a:txBody>
                    <a:bodyPr/>
                    <a:p>
                      <a:pPr indent="0" algn="ctr">
                        <a:buNone/>
                      </a:pPr>
                      <a:r>
                        <a:rPr lang="en-US" sz="1000" b="1">
                          <a:latin typeface="仿宋" panose="02010609060101010101" charset="-122"/>
                          <a:ea typeface="仿宋" panose="02010609060101010101" charset="-122"/>
                          <a:cs typeface="仿宋" panose="02010609060101010101" charset="-122"/>
                        </a:rPr>
                        <a:t>工 作 安 排</a:t>
                      </a:r>
                      <a:endParaRPr lang="en-US" altLang="en-US" sz="1000" b="1">
                        <a:latin typeface="仿宋" panose="02010609060101010101" charset="-122"/>
                        <a:ea typeface="仿宋" panose="02010609060101010101" charset="-122"/>
                        <a:cs typeface="仿宋" panose="02010609060101010101" charset="-122"/>
                      </a:endParaRPr>
                    </a:p>
                  </a:txBody>
                  <a:tcPr marL="68580" marR="68580" marT="0" marB="0" vert="horz" anchor="ctr"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r>
              <a:tr h="241935">
                <a:tc gridSpan="3">
                  <a:txBody>
                    <a:bodyPr/>
                    <a:p>
                      <a:pPr indent="0" algn="ctr">
                        <a:buNone/>
                      </a:pPr>
                      <a:r>
                        <a:rPr lang="en-US" sz="1200" b="1">
                          <a:latin typeface="新宋体" panose="02010609030101010101" charset="-122"/>
                          <a:ea typeface="新宋体" panose="02010609030101010101" charset="-122"/>
                          <a:cs typeface="新宋体" panose="02010609030101010101" charset="-122"/>
                        </a:rPr>
                        <a:t>工作任务一</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dot"/>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gridSpan="6">
                  <a:txBody>
                    <a:bodyPr/>
                    <a:p>
                      <a:pPr indent="0" algn="ctr">
                        <a:buNone/>
                      </a:pPr>
                      <a:r>
                        <a:rPr lang="en-US" sz="1200" b="1">
                          <a:latin typeface="新宋体" panose="02010609030101010101" charset="-122"/>
                          <a:ea typeface="新宋体" panose="02010609030101010101" charset="-122"/>
                          <a:cs typeface="新宋体" panose="02010609030101010101" charset="-122"/>
                        </a:rPr>
                        <a:t>完成情况</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r>
              <a:tr h="302260">
                <a:tc>
                  <a:txBody>
                    <a:bodyPr/>
                    <a:p>
                      <a:pPr indent="0">
                        <a:buNone/>
                      </a:pPr>
                      <a:r>
                        <a:rPr lang="en-US" sz="1000" b="1">
                          <a:latin typeface="新宋体" panose="02010609030101010101" charset="-122"/>
                          <a:ea typeface="新宋体" panose="02010609030101010101" charset="-122"/>
                          <a:cs typeface="新宋体" panose="02010609030101010101" charset="-122"/>
                        </a:rPr>
                        <a:t> 工作内容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总体设计报告完善、用户手册制定</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职员是否认同该工作内容？</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421005">
                <a:tc>
                  <a:txBody>
                    <a:bodyPr/>
                    <a:p>
                      <a:pPr indent="0">
                        <a:buNone/>
                      </a:pPr>
                      <a:r>
                        <a:rPr lang="en-US" sz="1000" b="1">
                          <a:latin typeface="新宋体" panose="02010609030101010101" charset="-122"/>
                          <a:ea typeface="新宋体" panose="02010609030101010101" charset="-122"/>
                          <a:cs typeface="新宋体" panose="02010609030101010101" charset="-122"/>
                        </a:rPr>
                        <a:t> 工作目标完成时间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2021/11/14</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职员是否认同该工作目标？</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302260">
                <a:tc>
                  <a:txBody>
                    <a:bodyPr/>
                    <a:p>
                      <a:pPr indent="0">
                        <a:buNone/>
                      </a:pPr>
                      <a:r>
                        <a:rPr lang="en-US" sz="1000" b="1">
                          <a:latin typeface="新宋体" panose="02010609030101010101" charset="-122"/>
                          <a:ea typeface="新宋体" panose="02010609030101010101" charset="-122"/>
                          <a:cs typeface="新宋体" panose="02010609030101010101" charset="-122"/>
                        </a:rPr>
                        <a:t>评价方法</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参考最下</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职员是否认同该评价方法？</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280035">
                <a:tc rowSpan="2">
                  <a:txBody>
                    <a:bodyPr/>
                    <a:p>
                      <a:pPr indent="0">
                        <a:buNone/>
                      </a:pPr>
                      <a:r>
                        <a:rPr lang="en-US" sz="1000" b="1">
                          <a:latin typeface="新宋体" panose="02010609030101010101" charset="-122"/>
                          <a:ea typeface="新宋体" panose="02010609030101010101" charset="-122"/>
                          <a:cs typeface="新宋体" panose="02010609030101010101" charset="-122"/>
                        </a:rPr>
                        <a:t>评价结果</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gridSpan="2">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tcPr>
                </a:tc>
                <a:tc gridSpan="2">
                  <a:txBody>
                    <a:bodyPr/>
                    <a:p>
                      <a:pPr indent="0">
                        <a:buNone/>
                      </a:pPr>
                      <a:r>
                        <a:rPr lang="en-US" sz="1000" b="1">
                          <a:latin typeface="新宋体" panose="02010609030101010101" charset="-122"/>
                          <a:ea typeface="新宋体" panose="02010609030101010101" charset="-122"/>
                          <a:cs typeface="新宋体" panose="02010609030101010101" charset="-122"/>
                        </a:rPr>
                        <a:t>优秀</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良好</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合格</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待改进</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未完成</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r h="243205">
                <a:tc vMerge="1">
                  <a:tcPr>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vMerge="1" gridSpan="2">
                  <a:tcPr>
                    <a:lnL w="12700" cap="flat" cmpd="sng">
                      <a:solidFill>
                        <a:srgbClr val="080000"/>
                      </a:solidFill>
                      <a:prstDash val="dot"/>
                      <a:headEnd type="none" w="med" len="med"/>
                      <a:tailEnd type="none" w="med" len="med"/>
                    </a:lnL>
                    <a:lnB w="12700" cap="flat" cmpd="sng">
                      <a:solidFill>
                        <a:srgbClr val="080000"/>
                      </a:solidFill>
                      <a:prstDash val="dot"/>
                      <a:headEnd type="none" w="med" len="med"/>
                      <a:tailEnd type="none" w="med" len="med"/>
                    </a:lnB>
                  </a:tcPr>
                </a:tc>
                <a:tc vMerge="1" hMerge="1">
                  <a:tcPr>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gridSpan="2">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r h="240665">
                <a:tc gridSpan="3">
                  <a:txBody>
                    <a:bodyPr/>
                    <a:p>
                      <a:pPr indent="0" algn="ctr">
                        <a:buNone/>
                      </a:pPr>
                      <a:r>
                        <a:rPr lang="en-US" sz="1200" b="1">
                          <a:latin typeface="新宋体" panose="02010609030101010101" charset="-122"/>
                          <a:ea typeface="新宋体" panose="02010609030101010101" charset="-122"/>
                          <a:cs typeface="新宋体" panose="02010609030101010101" charset="-122"/>
                        </a:rPr>
                        <a:t>工作任务二</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dot"/>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gridSpan="6">
                  <a:txBody>
                    <a:bodyPr/>
                    <a:p>
                      <a:pPr indent="0" algn="ctr">
                        <a:buNone/>
                      </a:pPr>
                      <a:r>
                        <a:rPr lang="en-US" sz="1200" b="1">
                          <a:latin typeface="新宋体" panose="02010609030101010101" charset="-122"/>
                          <a:ea typeface="新宋体" panose="02010609030101010101" charset="-122"/>
                          <a:cs typeface="新宋体" panose="02010609030101010101" charset="-122"/>
                        </a:rPr>
                        <a:t>完成情况</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r>
              <a:tr h="281940">
                <a:tc>
                  <a:txBody>
                    <a:bodyPr/>
                    <a:p>
                      <a:pPr indent="0">
                        <a:buNone/>
                      </a:pPr>
                      <a:r>
                        <a:rPr lang="en-US" sz="1000" b="1">
                          <a:latin typeface="新宋体" panose="02010609030101010101" charset="-122"/>
                          <a:ea typeface="新宋体" panose="02010609030101010101" charset="-122"/>
                          <a:cs typeface="新宋体" panose="02010609030101010101" charset="-122"/>
                        </a:rPr>
                        <a:t> 工作内容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会议纪要整理、任务分配整理</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职员是否认同该工作内容？□认同 </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421005">
                <a:tc>
                  <a:txBody>
                    <a:bodyPr/>
                    <a:p>
                      <a:pPr indent="0">
                        <a:buNone/>
                      </a:pPr>
                      <a:r>
                        <a:rPr lang="en-US" sz="1000" b="1">
                          <a:latin typeface="新宋体" panose="02010609030101010101" charset="-122"/>
                          <a:ea typeface="新宋体" panose="02010609030101010101" charset="-122"/>
                          <a:cs typeface="新宋体" panose="02010609030101010101" charset="-122"/>
                        </a:rPr>
                        <a:t> 工作目标完成时间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2021/11/16</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职员是否认同该工作目标？</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302260">
                <a:tc>
                  <a:txBody>
                    <a:bodyPr/>
                    <a:p>
                      <a:pPr indent="0">
                        <a:buNone/>
                      </a:pPr>
                      <a:r>
                        <a:rPr lang="en-US" sz="1000" b="1">
                          <a:latin typeface="新宋体" panose="02010609030101010101" charset="-122"/>
                          <a:ea typeface="新宋体" panose="02010609030101010101" charset="-122"/>
                          <a:cs typeface="新宋体" panose="02010609030101010101" charset="-122"/>
                        </a:rPr>
                        <a:t>评价方法</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 </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职员是否认同该评价方法？</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281940">
                <a:tc rowSpan="2">
                  <a:txBody>
                    <a:bodyPr/>
                    <a:p>
                      <a:pPr indent="0">
                        <a:buNone/>
                      </a:pPr>
                      <a:r>
                        <a:rPr lang="en-US" sz="1000" b="1">
                          <a:latin typeface="新宋体" panose="02010609030101010101" charset="-122"/>
                          <a:ea typeface="新宋体" panose="02010609030101010101" charset="-122"/>
                          <a:cs typeface="新宋体" panose="02010609030101010101" charset="-122"/>
                        </a:rPr>
                        <a:t>评价结果</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gridSpan="2">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tcPr>
                </a:tc>
                <a:tc gridSpan="2">
                  <a:txBody>
                    <a:bodyPr/>
                    <a:p>
                      <a:pPr indent="0">
                        <a:buNone/>
                      </a:pPr>
                      <a:r>
                        <a:rPr lang="en-US" sz="1000" b="1">
                          <a:latin typeface="新宋体" panose="02010609030101010101" charset="-122"/>
                          <a:ea typeface="新宋体" panose="02010609030101010101" charset="-122"/>
                          <a:cs typeface="新宋体" panose="02010609030101010101" charset="-122"/>
                        </a:rPr>
                        <a:t>优秀</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良好</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合格</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待改进</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未完成</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r h="241300">
                <a:tc vMerge="1">
                  <a:tcPr>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vMerge="1" gridSpan="2">
                  <a:tcPr>
                    <a:lnL w="12700" cap="flat" cmpd="sng">
                      <a:solidFill>
                        <a:srgbClr val="080000"/>
                      </a:solidFill>
                      <a:prstDash val="dot"/>
                      <a:headEnd type="none" w="med" len="med"/>
                      <a:tailEnd type="none" w="med" len="med"/>
                    </a:lnL>
                    <a:lnB w="12700" cap="flat" cmpd="sng">
                      <a:solidFill>
                        <a:srgbClr val="080000"/>
                      </a:solidFill>
                      <a:prstDash val="dot"/>
                      <a:headEnd type="none" w="med" len="med"/>
                      <a:tailEnd type="none" w="med" len="med"/>
                    </a:lnB>
                  </a:tcPr>
                </a:tc>
                <a:tc vMerge="1" hMerge="1">
                  <a:tcPr>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gridSpan="2">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r h="243205">
                <a:tc gridSpan="3">
                  <a:txBody>
                    <a:bodyPr/>
                    <a:p>
                      <a:pPr indent="0" algn="ctr">
                        <a:buNone/>
                      </a:pPr>
                      <a:r>
                        <a:rPr lang="en-US" sz="1200" b="1">
                          <a:latin typeface="新宋体" panose="02010609030101010101" charset="-122"/>
                          <a:ea typeface="新宋体" panose="02010609030101010101" charset="-122"/>
                          <a:cs typeface="新宋体" panose="02010609030101010101" charset="-122"/>
                        </a:rPr>
                        <a:t>工作任务三</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cap="flat">
                      <a:noFill/>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cap="flat">
                      <a:noFill/>
                    </a:lnT>
                    <a:lnB w="12700" cap="flat" cmpd="sng">
                      <a:solidFill>
                        <a:srgbClr val="080000"/>
                      </a:solidFill>
                      <a:prstDash val="dot"/>
                      <a:headEnd type="none" w="med" len="med"/>
                      <a:tailEnd type="none" w="med" len="med"/>
                    </a:lnB>
                  </a:tcPr>
                </a:tc>
                <a:tc hMerge="1">
                  <a:tcPr>
                    <a:lnR w="12700" cap="flat" cmpd="sng">
                      <a:solidFill>
                        <a:srgbClr val="080000"/>
                      </a:solidFill>
                      <a:prstDash val="dot"/>
                      <a:headEnd type="none" w="med" len="med"/>
                      <a:tailEnd type="none" w="med" len="med"/>
                    </a:lnR>
                    <a:lnT cap="flat">
                      <a:noFill/>
                    </a:lnT>
                    <a:lnB w="12700" cap="flat" cmpd="sng">
                      <a:solidFill>
                        <a:srgbClr val="080000"/>
                      </a:solidFill>
                      <a:prstDash val="dot"/>
                      <a:headEnd type="none" w="med" len="med"/>
                      <a:tailEnd type="none" w="med" len="med"/>
                    </a:lnB>
                  </a:tcPr>
                </a:tc>
                <a:tc gridSpan="6">
                  <a:txBody>
                    <a:bodyPr/>
                    <a:p>
                      <a:pPr indent="0" algn="ctr">
                        <a:buNone/>
                      </a:pPr>
                      <a:r>
                        <a:rPr lang="en-US" sz="1200" b="1">
                          <a:latin typeface="新宋体" panose="02010609030101010101" charset="-122"/>
                          <a:ea typeface="新宋体" panose="02010609030101010101" charset="-122"/>
                          <a:cs typeface="新宋体" panose="02010609030101010101" charset="-122"/>
                        </a:rPr>
                        <a:t>完成情况</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cap="flat">
                      <a:noFill/>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cap="flat">
                      <a:noFill/>
                    </a:lnT>
                    <a:lnB w="12700" cap="flat" cmpd="sng">
                      <a:solidFill>
                        <a:srgbClr val="080000"/>
                      </a:solidFill>
                      <a:prstDash val="dot"/>
                      <a:headEnd type="none" w="med" len="med"/>
                      <a:tailEnd type="none" w="med" len="med"/>
                    </a:lnB>
                  </a:tcPr>
                </a:tc>
                <a:tc hMerge="1">
                  <a:tcPr>
                    <a:lnT cap="flat">
                      <a:noFill/>
                    </a:lnT>
                    <a:lnB w="12700" cap="flat" cmpd="sng">
                      <a:solidFill>
                        <a:srgbClr val="080000"/>
                      </a:solidFill>
                      <a:prstDash val="dot"/>
                      <a:headEnd type="none" w="med" len="med"/>
                      <a:tailEnd type="none" w="med" len="med"/>
                    </a:lnB>
                  </a:tcPr>
                </a:tc>
                <a:tc hMerge="1">
                  <a:tcPr>
                    <a:lnT cap="flat">
                      <a:noFill/>
                    </a:lnT>
                    <a:lnB w="12700" cap="flat" cmpd="sng">
                      <a:solidFill>
                        <a:srgbClr val="080000"/>
                      </a:solidFill>
                      <a:prstDash val="dot"/>
                      <a:headEnd type="none" w="med" len="med"/>
                      <a:tailEnd type="none" w="med" len="med"/>
                    </a:lnB>
                  </a:tcPr>
                </a:tc>
                <a:tc hMerge="1">
                  <a:tcPr>
                    <a:lnT cap="flat">
                      <a:noFill/>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cap="flat">
                      <a:noFill/>
                    </a:lnT>
                    <a:lnB w="12700" cap="flat" cmpd="sng">
                      <a:solidFill>
                        <a:srgbClr val="080000"/>
                      </a:solidFill>
                      <a:prstDash val="dot"/>
                      <a:headEnd type="none" w="med" len="med"/>
                      <a:tailEnd type="none" w="med" len="med"/>
                    </a:lnB>
                  </a:tcPr>
                </a:tc>
              </a:tr>
              <a:tr h="302260">
                <a:tc>
                  <a:txBody>
                    <a:bodyPr/>
                    <a:p>
                      <a:pPr indent="0">
                        <a:buNone/>
                      </a:pPr>
                      <a:r>
                        <a:rPr lang="en-US" sz="1000" b="1">
                          <a:latin typeface="新宋体" panose="02010609030101010101" charset="-122"/>
                          <a:ea typeface="新宋体" panose="02010609030101010101" charset="-122"/>
                          <a:cs typeface="新宋体" panose="02010609030101010101" charset="-122"/>
                        </a:rPr>
                        <a:t> 工作内容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伪代码编写</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职员是否认同该工作内容？</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421005">
                <a:tc>
                  <a:txBody>
                    <a:bodyPr/>
                    <a:p>
                      <a:pPr indent="0">
                        <a:buNone/>
                      </a:pPr>
                      <a:r>
                        <a:rPr lang="en-US" sz="1000" b="1">
                          <a:latin typeface="新宋体" panose="02010609030101010101" charset="-122"/>
                          <a:ea typeface="新宋体" panose="02010609030101010101" charset="-122"/>
                          <a:cs typeface="新宋体" panose="02010609030101010101" charset="-122"/>
                        </a:rPr>
                        <a:t> 工作目标完成时间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2021/11/16</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职员是否认同该工作目标？</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302895">
                <a:tc>
                  <a:txBody>
                    <a:bodyPr/>
                    <a:p>
                      <a:pPr indent="0">
                        <a:buNone/>
                      </a:pPr>
                      <a:r>
                        <a:rPr lang="en-US" sz="1000" b="1">
                          <a:latin typeface="新宋体" panose="02010609030101010101" charset="-122"/>
                          <a:ea typeface="新宋体" panose="02010609030101010101" charset="-122"/>
                          <a:cs typeface="新宋体" panose="02010609030101010101" charset="-122"/>
                        </a:rPr>
                        <a:t>评价方法</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 </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职员是否认同该评价方法？</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279400">
                <a:tc rowSpan="2">
                  <a:txBody>
                    <a:bodyPr/>
                    <a:p>
                      <a:pPr indent="0">
                        <a:buNone/>
                      </a:pPr>
                      <a:r>
                        <a:rPr lang="en-US" sz="1000" b="1">
                          <a:latin typeface="新宋体" panose="02010609030101010101" charset="-122"/>
                          <a:ea typeface="新宋体" panose="02010609030101010101" charset="-122"/>
                          <a:cs typeface="新宋体" panose="02010609030101010101" charset="-122"/>
                        </a:rPr>
                        <a:t>评价结果</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gridSpan="2">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tcPr>
                </a:tc>
                <a:tc>
                  <a:txBody>
                    <a:bodyPr/>
                    <a:p>
                      <a:pPr indent="0">
                        <a:buNone/>
                      </a:pPr>
                      <a:r>
                        <a:rPr lang="en-US" sz="1000" b="1">
                          <a:latin typeface="新宋体" panose="02010609030101010101" charset="-122"/>
                          <a:ea typeface="新宋体" panose="02010609030101010101" charset="-122"/>
                          <a:cs typeface="新宋体" panose="02010609030101010101" charset="-122"/>
                        </a:rPr>
                        <a:t>优秀</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000" b="1">
                          <a:latin typeface="新宋体" panose="02010609030101010101" charset="-122"/>
                          <a:ea typeface="新宋体" panose="02010609030101010101" charset="-122"/>
                          <a:cs typeface="新宋体" panose="02010609030101010101" charset="-122"/>
                        </a:rPr>
                        <a:t>良好</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合格</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待改进</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未完成</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r h="243205">
                <a:tc vMerge="1">
                  <a:tcPr>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vMerge="1" gridSpan="2">
                  <a:tcPr>
                    <a:lnL w="12700" cap="flat" cmpd="sng">
                      <a:solidFill>
                        <a:srgbClr val="080000"/>
                      </a:solidFill>
                      <a:prstDash val="dot"/>
                      <a:headEnd type="none" w="med" len="med"/>
                      <a:tailEnd type="none" w="med" len="med"/>
                    </a:lnL>
                    <a:lnB w="12700" cap="flat" cmpd="sng">
                      <a:solidFill>
                        <a:srgbClr val="080000"/>
                      </a:solidFill>
                      <a:prstDash val="dot"/>
                      <a:headEnd type="none" w="med" len="med"/>
                      <a:tailEnd type="none" w="med" len="med"/>
                    </a:lnB>
                  </a:tcPr>
                </a:tc>
                <a:tc vMerge="1" hMerge="1">
                  <a:tcPr>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000" b="1">
                          <a:latin typeface="新宋体" panose="02010609030101010101" charset="-122"/>
                          <a:ea typeface="新宋体" panose="02010609030101010101" charset="-122"/>
                          <a:cs typeface="新宋体" panose="02010609030101010101" charset="-122"/>
                        </a:rPr>
                        <a:t>√</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1125278"/>
            <a:ext cx="12188238" cy="5327360"/>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4739" tIns="47369" rIns="94739" bIns="47369" rtlCol="0" anchor="ctr"/>
          <a:lstStyle/>
          <a:p>
            <a:pPr algn="ctr"/>
            <a:endParaRPr lang="zh-CN" altLang="en-US" sz="2400"/>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4677310" y="1659914"/>
            <a:ext cx="6385137" cy="4258088"/>
          </a:xfrm>
          <a:prstGeom prst="flowChartManualInput">
            <a:avLst/>
          </a:prstGeom>
          <a:noFill/>
          <a:extLst>
            <a:ext uri="{909E8E84-426E-40DD-AFC4-6F175D3DCCD1}">
              <a14:hiddenFill xmlns:a14="http://schemas.microsoft.com/office/drawing/2010/main">
                <a:solidFill>
                  <a:srgbClr val="FFFFFF"/>
                </a:solidFill>
              </a14:hiddenFill>
            </a:ext>
          </a:extLst>
        </p:spPr>
      </p:pic>
      <p:grpSp>
        <p:nvGrpSpPr>
          <p:cNvPr id="3" name="组合 37"/>
          <p:cNvGrpSpPr/>
          <p:nvPr/>
        </p:nvGrpSpPr>
        <p:grpSpPr>
          <a:xfrm>
            <a:off x="1073286" y="1816760"/>
            <a:ext cx="2771935" cy="861443"/>
            <a:chOff x="8641357" y="2133651"/>
            <a:chExt cx="2620431" cy="861643"/>
          </a:xfrm>
        </p:grpSpPr>
        <p:sp>
          <p:nvSpPr>
            <p:cNvPr id="39" name="TextBox 38"/>
            <p:cNvSpPr txBox="1"/>
            <p:nvPr/>
          </p:nvSpPr>
          <p:spPr>
            <a:xfrm>
              <a:off x="8785373" y="2637706"/>
              <a:ext cx="2133943" cy="357588"/>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ts val="2075"/>
                </a:lnSpc>
              </a:pPr>
              <a:r>
                <a:rPr lang="en-US" altLang="zh-CN" sz="1465" dirty="0">
                  <a:solidFill>
                    <a:schemeClr val="tx1">
                      <a:lumMod val="65000"/>
                      <a:lumOff val="35000"/>
                    </a:schemeClr>
                  </a:solidFill>
                </a:rPr>
                <a:t>G005</a:t>
              </a:r>
              <a:r>
                <a:rPr lang="zh-CN" altLang="en-US" sz="1465" dirty="0">
                  <a:solidFill>
                    <a:schemeClr val="tx1">
                      <a:lumMod val="65000"/>
                      <a:lumOff val="35000"/>
                    </a:schemeClr>
                  </a:solidFill>
                </a:rPr>
                <a:t>小组</a:t>
              </a:r>
              <a:endParaRPr lang="zh-CN" altLang="en-US" sz="1465" dirty="0">
                <a:solidFill>
                  <a:schemeClr val="tx1">
                    <a:lumMod val="65000"/>
                    <a:lumOff val="35000"/>
                  </a:schemeClr>
                </a:solidFill>
              </a:endParaRPr>
            </a:p>
          </p:txBody>
        </p:sp>
        <p:sp>
          <p:nvSpPr>
            <p:cNvPr id="40" name="Freeform 512"/>
            <p:cNvSpPr/>
            <p:nvPr/>
          </p:nvSpPr>
          <p:spPr bwMode="auto">
            <a:xfrm>
              <a:off x="8641357" y="2228252"/>
              <a:ext cx="118487" cy="234738"/>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chemeClr val="accent1"/>
            </a:solidFill>
            <a:ln>
              <a:noFill/>
            </a:ln>
          </p:spPr>
          <p:txBody>
            <a:bodyPr vert="horz" wrap="square" lIns="121882" tIns="60941" rIns="121882" bIns="60941" numCol="1" anchor="t" anchorCtr="0" compatLnSpc="1"/>
            <a:lstStyle/>
            <a:p>
              <a:endParaRPr lang="zh-CN" altLang="en-US" sz="2400"/>
            </a:p>
          </p:txBody>
        </p:sp>
        <p:sp>
          <p:nvSpPr>
            <p:cNvPr id="41" name="TextBox 40"/>
            <p:cNvSpPr txBox="1"/>
            <p:nvPr/>
          </p:nvSpPr>
          <p:spPr>
            <a:xfrm>
              <a:off x="8784483" y="2133651"/>
              <a:ext cx="2477305" cy="481442"/>
            </a:xfrm>
            <a:prstGeom prst="rect">
              <a:avLst/>
            </a:prstGeom>
            <a:noFill/>
          </p:spPr>
          <p:txBody>
            <a:bodyPr wrap="square" rtlCol="0">
              <a:spAutoFit/>
            </a:bodyPr>
            <a:lstStyle/>
            <a:p>
              <a:r>
                <a:rPr lang="zh-CN" altLang="en-US" sz="2535" dirty="0">
                  <a:solidFill>
                    <a:schemeClr val="accent1"/>
                  </a:solidFill>
                  <a:latin typeface="微软雅黑" panose="020B0503020204020204" pitchFamily="34" charset="-122"/>
                  <a:ea typeface="微软雅黑" panose="020B0503020204020204" pitchFamily="34" charset="-122"/>
                </a:rPr>
                <a:t>投资方、开发方</a:t>
              </a:r>
              <a:endParaRPr lang="zh-CN" altLang="zh-CN" sz="2535" dirty="0">
                <a:solidFill>
                  <a:schemeClr val="accent1"/>
                </a:solidFill>
                <a:latin typeface="微软雅黑" panose="020B0503020204020204" pitchFamily="34" charset="-122"/>
                <a:ea typeface="微软雅黑" panose="020B0503020204020204" pitchFamily="34" charset="-122"/>
              </a:endParaRPr>
            </a:p>
          </p:txBody>
        </p:sp>
      </p:grpSp>
      <p:grpSp>
        <p:nvGrpSpPr>
          <p:cNvPr id="4" name="组合 41"/>
          <p:cNvGrpSpPr/>
          <p:nvPr/>
        </p:nvGrpSpPr>
        <p:grpSpPr>
          <a:xfrm>
            <a:off x="1073286" y="3040612"/>
            <a:ext cx="2771935" cy="861443"/>
            <a:chOff x="8641357" y="2133651"/>
            <a:chExt cx="2620431" cy="861643"/>
          </a:xfrm>
        </p:grpSpPr>
        <p:sp>
          <p:nvSpPr>
            <p:cNvPr id="43" name="TextBox 42"/>
            <p:cNvSpPr txBox="1"/>
            <p:nvPr/>
          </p:nvSpPr>
          <p:spPr>
            <a:xfrm>
              <a:off x="8785373" y="2637706"/>
              <a:ext cx="2133943" cy="357588"/>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ts val="2075"/>
                </a:lnSpc>
              </a:pPr>
              <a:r>
                <a:rPr lang="zh-CN" altLang="en-US" sz="1465" dirty="0">
                  <a:solidFill>
                    <a:schemeClr val="tx1">
                      <a:lumMod val="65000"/>
                      <a:lumOff val="35000"/>
                    </a:schemeClr>
                  </a:solidFill>
                </a:rPr>
                <a:t>浙大城市学院</a:t>
              </a:r>
              <a:endParaRPr lang="zh-CN" altLang="en-US" sz="1465" dirty="0">
                <a:solidFill>
                  <a:schemeClr val="tx1">
                    <a:lumMod val="65000"/>
                    <a:lumOff val="35000"/>
                  </a:schemeClr>
                </a:solidFill>
              </a:endParaRPr>
            </a:p>
          </p:txBody>
        </p:sp>
        <p:sp>
          <p:nvSpPr>
            <p:cNvPr id="44" name="Freeform 512"/>
            <p:cNvSpPr/>
            <p:nvPr/>
          </p:nvSpPr>
          <p:spPr bwMode="auto">
            <a:xfrm>
              <a:off x="8641357" y="2228252"/>
              <a:ext cx="118487" cy="234738"/>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chemeClr val="accent2"/>
            </a:solidFill>
            <a:ln>
              <a:noFill/>
            </a:ln>
          </p:spPr>
          <p:txBody>
            <a:bodyPr vert="horz" wrap="square" lIns="121882" tIns="60941" rIns="121882" bIns="60941" numCol="1" anchor="t" anchorCtr="0" compatLnSpc="1"/>
            <a:lstStyle/>
            <a:p>
              <a:endParaRPr lang="zh-CN" altLang="en-US" sz="2400"/>
            </a:p>
          </p:txBody>
        </p:sp>
        <p:sp>
          <p:nvSpPr>
            <p:cNvPr id="45" name="TextBox 44"/>
            <p:cNvSpPr txBox="1"/>
            <p:nvPr/>
          </p:nvSpPr>
          <p:spPr>
            <a:xfrm>
              <a:off x="8784483" y="2133651"/>
              <a:ext cx="2477305" cy="481442"/>
            </a:xfrm>
            <a:prstGeom prst="rect">
              <a:avLst/>
            </a:prstGeom>
            <a:noFill/>
          </p:spPr>
          <p:txBody>
            <a:bodyPr wrap="square" rtlCol="0">
              <a:spAutoFit/>
            </a:bodyPr>
            <a:lstStyle/>
            <a:p>
              <a:r>
                <a:rPr lang="zh-CN" altLang="en-US" sz="2535" dirty="0">
                  <a:solidFill>
                    <a:schemeClr val="accent2"/>
                  </a:solidFill>
                  <a:latin typeface="微软雅黑" panose="020B0503020204020204" pitchFamily="34" charset="-122"/>
                  <a:ea typeface="微软雅黑" panose="020B0503020204020204" pitchFamily="34" charset="-122"/>
                </a:rPr>
                <a:t>支持机构</a:t>
              </a:r>
              <a:endParaRPr lang="zh-CN" altLang="zh-CN" sz="2535" dirty="0">
                <a:solidFill>
                  <a:schemeClr val="accent2"/>
                </a:solidFill>
                <a:latin typeface="微软雅黑" panose="020B0503020204020204" pitchFamily="34" charset="-122"/>
                <a:ea typeface="微软雅黑" panose="020B0503020204020204" pitchFamily="34" charset="-122"/>
              </a:endParaRPr>
            </a:p>
          </p:txBody>
        </p:sp>
      </p:grpSp>
      <p:grpSp>
        <p:nvGrpSpPr>
          <p:cNvPr id="5" name="组合 45"/>
          <p:cNvGrpSpPr/>
          <p:nvPr/>
        </p:nvGrpSpPr>
        <p:grpSpPr>
          <a:xfrm>
            <a:off x="1073286" y="4292895"/>
            <a:ext cx="2771935" cy="1659638"/>
            <a:chOff x="8641357" y="2133651"/>
            <a:chExt cx="2620431" cy="1660024"/>
          </a:xfrm>
        </p:grpSpPr>
        <p:sp>
          <p:nvSpPr>
            <p:cNvPr id="47" name="TextBox 46"/>
            <p:cNvSpPr txBox="1"/>
            <p:nvPr/>
          </p:nvSpPr>
          <p:spPr>
            <a:xfrm>
              <a:off x="8785373" y="2637706"/>
              <a:ext cx="2133943" cy="1155969"/>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ts val="2075"/>
                </a:lnSpc>
              </a:pPr>
              <a:r>
                <a:rPr lang="zh-CN" altLang="en-US" sz="1465" dirty="0">
                  <a:solidFill>
                    <a:schemeClr val="tx1">
                      <a:lumMod val="65000"/>
                      <a:lumOff val="35000"/>
                    </a:schemeClr>
                  </a:solidFill>
                </a:rPr>
                <a:t>当然用户：杨枨老师</a:t>
              </a:r>
              <a:endParaRPr lang="zh-CN" altLang="en-US" sz="1465" dirty="0">
                <a:solidFill>
                  <a:schemeClr val="tx1">
                    <a:lumMod val="65000"/>
                    <a:lumOff val="35000"/>
                  </a:schemeClr>
                </a:solidFill>
              </a:endParaRPr>
            </a:p>
            <a:p>
              <a:pPr>
                <a:lnSpc>
                  <a:spcPts val="2075"/>
                </a:lnSpc>
              </a:pPr>
              <a:r>
                <a:rPr lang="zh-CN" altLang="en-US" sz="1465" dirty="0">
                  <a:solidFill>
                    <a:schemeClr val="tx1">
                      <a:lumMod val="65000"/>
                      <a:lumOff val="35000"/>
                    </a:schemeClr>
                  </a:solidFill>
                </a:rPr>
                <a:t>典型用户：黄依豪、李东泽、梁晓勇、黄浩、顾博宇、侯永</a:t>
              </a:r>
              <a:endParaRPr lang="zh-CN" altLang="en-US" sz="1465" dirty="0">
                <a:solidFill>
                  <a:schemeClr val="tx1">
                    <a:lumMod val="65000"/>
                    <a:lumOff val="35000"/>
                  </a:schemeClr>
                </a:solidFill>
              </a:endParaRPr>
            </a:p>
          </p:txBody>
        </p:sp>
        <p:sp>
          <p:nvSpPr>
            <p:cNvPr id="48" name="Freeform 512"/>
            <p:cNvSpPr/>
            <p:nvPr/>
          </p:nvSpPr>
          <p:spPr bwMode="auto">
            <a:xfrm>
              <a:off x="8641357" y="2228252"/>
              <a:ext cx="118487" cy="234738"/>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chemeClr val="accent1"/>
            </a:solidFill>
            <a:ln>
              <a:noFill/>
            </a:ln>
          </p:spPr>
          <p:txBody>
            <a:bodyPr vert="horz" wrap="square" lIns="121882" tIns="60941" rIns="121882" bIns="60941" numCol="1" anchor="t" anchorCtr="0" compatLnSpc="1"/>
            <a:lstStyle/>
            <a:p>
              <a:endParaRPr lang="zh-CN" altLang="en-US" sz="2400"/>
            </a:p>
          </p:txBody>
        </p:sp>
        <p:sp>
          <p:nvSpPr>
            <p:cNvPr id="49" name="TextBox 48"/>
            <p:cNvSpPr txBox="1"/>
            <p:nvPr/>
          </p:nvSpPr>
          <p:spPr>
            <a:xfrm>
              <a:off x="8784483" y="2133651"/>
              <a:ext cx="2477305" cy="481442"/>
            </a:xfrm>
            <a:prstGeom prst="rect">
              <a:avLst/>
            </a:prstGeom>
            <a:noFill/>
          </p:spPr>
          <p:txBody>
            <a:bodyPr wrap="square" rtlCol="0">
              <a:spAutoFit/>
            </a:bodyPr>
            <a:lstStyle/>
            <a:p>
              <a:r>
                <a:rPr lang="zh-CN" altLang="en-US" sz="2535" dirty="0">
                  <a:solidFill>
                    <a:schemeClr val="accent1"/>
                  </a:solidFill>
                  <a:latin typeface="微软雅黑" panose="020B0503020204020204" pitchFamily="34" charset="-122"/>
                  <a:ea typeface="微软雅黑" panose="020B0503020204020204" pitchFamily="34" charset="-122"/>
                </a:rPr>
                <a:t>面向的用户</a:t>
              </a:r>
              <a:endParaRPr lang="zh-CN" altLang="zh-CN" sz="2535" dirty="0">
                <a:solidFill>
                  <a:schemeClr val="accent1"/>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1189355" y="269240"/>
            <a:ext cx="1635125" cy="898525"/>
            <a:chOff x="1873" y="424"/>
            <a:chExt cx="2575" cy="1415"/>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1984" y="535"/>
              <a:ext cx="2464" cy="1305"/>
            </a:xfrm>
            <a:prstGeom prst="rect">
              <a:avLst/>
            </a:prstGeom>
          </p:spPr>
          <p:txBody>
            <a:bodyPr wrap="square" lIns="91400" tIns="45699" rIns="91400" bIns="45699">
              <a:spAutoFit/>
            </a:bodyPr>
            <a:p>
              <a:pPr lvl="0" algn="l" defTabSz="914400">
                <a:defRPr/>
              </a:pPr>
              <a:r>
                <a:rPr lang="zh-CN" altLang="en-US" sz="2400" dirty="0">
                  <a:solidFill>
                    <a:schemeClr val="accent1"/>
                  </a:solidFill>
                  <a:latin typeface="微软雅黑" panose="020B0503020204020204" pitchFamily="34" charset="-122"/>
                  <a:ea typeface="微软雅黑" panose="020B0503020204020204" pitchFamily="34" charset="-122"/>
                  <a:sym typeface="+mn-ea"/>
                </a:rPr>
                <a:t>引言部分</a:t>
              </a:r>
              <a:endParaRPr lang="zh-CN" altLang="en-US" sz="2400" kern="0" dirty="0">
                <a:solidFill>
                  <a:schemeClr val="accent1"/>
                </a:solidFill>
                <a:latin typeface="微软雅黑" panose="020B0503020204020204" pitchFamily="34" charset="-122"/>
                <a:ea typeface="微软雅黑" panose="020B0503020204020204" pitchFamily="34" charset="-122"/>
              </a:endParaRPr>
            </a:p>
            <a:p>
              <a:pPr lvl="0" defTabSz="914400">
                <a:defRPr/>
              </a:pP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750" fill="hold"/>
                                        <p:tgtEl>
                                          <p:spTgt spid="6146"/>
                                        </p:tgtEl>
                                        <p:attrNameLst>
                                          <p:attrName>ppt_w</p:attrName>
                                        </p:attrNameLst>
                                      </p:cBhvr>
                                      <p:tavLst>
                                        <p:tav tm="0">
                                          <p:val>
                                            <p:fltVal val="0"/>
                                          </p:val>
                                        </p:tav>
                                        <p:tav tm="100000">
                                          <p:val>
                                            <p:strVal val="#ppt_w"/>
                                          </p:val>
                                        </p:tav>
                                      </p:tavLst>
                                    </p:anim>
                                    <p:anim calcmode="lin" valueType="num">
                                      <p:cBhvr>
                                        <p:cTn id="8" dur="750" fill="hold"/>
                                        <p:tgtEl>
                                          <p:spTgt spid="6146"/>
                                        </p:tgtEl>
                                        <p:attrNameLst>
                                          <p:attrName>ppt_h</p:attrName>
                                        </p:attrNameLst>
                                      </p:cBhvr>
                                      <p:tavLst>
                                        <p:tav tm="0">
                                          <p:val>
                                            <p:fltVal val="0"/>
                                          </p:val>
                                        </p:tav>
                                        <p:tav tm="100000">
                                          <p:val>
                                            <p:strVal val="#ppt_h"/>
                                          </p:val>
                                        </p:tav>
                                      </p:tavLst>
                                    </p:anim>
                                    <p:anim calcmode="lin" valueType="num">
                                      <p:cBhvr>
                                        <p:cTn id="9" dur="750" fill="hold"/>
                                        <p:tgtEl>
                                          <p:spTgt spid="6146"/>
                                        </p:tgtEl>
                                        <p:attrNameLst>
                                          <p:attrName>style.rotation</p:attrName>
                                        </p:attrNameLst>
                                      </p:cBhvr>
                                      <p:tavLst>
                                        <p:tav tm="0">
                                          <p:val>
                                            <p:fltVal val="90"/>
                                          </p:val>
                                        </p:tav>
                                        <p:tav tm="100000">
                                          <p:val>
                                            <p:fltVal val="0"/>
                                          </p:val>
                                        </p:tav>
                                      </p:tavLst>
                                    </p:anim>
                                    <p:animEffect transition="in" filter="fade">
                                      <p:cBhvr>
                                        <p:cTn id="10" dur="750"/>
                                        <p:tgtEl>
                                          <p:spTgt spid="6146"/>
                                        </p:tgtEl>
                                      </p:cBhvr>
                                    </p:animEffect>
                                  </p:childTnLst>
                                </p:cTn>
                              </p:par>
                            </p:childTnLst>
                          </p:cTn>
                        </p:par>
                        <p:par>
                          <p:cTn id="11" fill="hold">
                            <p:stCondLst>
                              <p:cond delay="1000"/>
                            </p:stCondLst>
                            <p:childTnLst>
                              <p:par>
                                <p:cTn id="12" presetID="31"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 calcmode="lin" valueType="num">
                                      <p:cBhvr>
                                        <p:cTn id="16" dur="500" fill="hold"/>
                                        <p:tgtEl>
                                          <p:spTgt spid="3"/>
                                        </p:tgtEl>
                                        <p:attrNameLst>
                                          <p:attrName>style.rotation</p:attrName>
                                        </p:attrNameLst>
                                      </p:cBhvr>
                                      <p:tavLst>
                                        <p:tav tm="0">
                                          <p:val>
                                            <p:fltVal val="90"/>
                                          </p:val>
                                        </p:tav>
                                        <p:tav tm="100000">
                                          <p:val>
                                            <p:fltVal val="0"/>
                                          </p:val>
                                        </p:tav>
                                      </p:tavLst>
                                    </p:anim>
                                    <p:animEffect transition="in" filter="fade">
                                      <p:cBhvr>
                                        <p:cTn id="17" dur="500"/>
                                        <p:tgtEl>
                                          <p:spTgt spid="3"/>
                                        </p:tgtEl>
                                      </p:cBhvr>
                                    </p:animEffect>
                                  </p:childTnLst>
                                </p:cTn>
                              </p:par>
                            </p:childTnLst>
                          </p:cTn>
                        </p:par>
                        <p:par>
                          <p:cTn id="18" fill="hold">
                            <p:stCondLst>
                              <p:cond delay="1500"/>
                            </p:stCondLst>
                            <p:childTnLst>
                              <p:par>
                                <p:cTn id="19" presetID="31"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 calcmode="lin" valueType="num">
                                      <p:cBhvr>
                                        <p:cTn id="23" dur="500" fill="hold"/>
                                        <p:tgtEl>
                                          <p:spTgt spid="4"/>
                                        </p:tgtEl>
                                        <p:attrNameLst>
                                          <p:attrName>style.rotation</p:attrName>
                                        </p:attrNameLst>
                                      </p:cBhvr>
                                      <p:tavLst>
                                        <p:tav tm="0">
                                          <p:val>
                                            <p:fltVal val="90"/>
                                          </p:val>
                                        </p:tav>
                                        <p:tav tm="100000">
                                          <p:val>
                                            <p:fltVal val="0"/>
                                          </p:val>
                                        </p:tav>
                                      </p:tavLst>
                                    </p:anim>
                                    <p:animEffect transition="in" filter="fade">
                                      <p:cBhvr>
                                        <p:cTn id="24" dur="500"/>
                                        <p:tgtEl>
                                          <p:spTgt spid="4"/>
                                        </p:tgtEl>
                                      </p:cBhvr>
                                    </p:animEffect>
                                  </p:childTnLst>
                                </p:cTn>
                              </p:par>
                            </p:childTnLst>
                          </p:cTn>
                        </p:par>
                        <p:par>
                          <p:cTn id="25" fill="hold">
                            <p:stCondLst>
                              <p:cond delay="2000"/>
                            </p:stCondLst>
                            <p:childTnLst>
                              <p:par>
                                <p:cTn id="26" presetID="31" presetClass="entr" presetSubtype="0"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 calcmode="lin" valueType="num">
                                      <p:cBhvr>
                                        <p:cTn id="30" dur="500" fill="hold"/>
                                        <p:tgtEl>
                                          <p:spTgt spid="5"/>
                                        </p:tgtEl>
                                        <p:attrNameLst>
                                          <p:attrName>style.rotation</p:attrName>
                                        </p:attrNameLst>
                                      </p:cBhvr>
                                      <p:tavLst>
                                        <p:tav tm="0">
                                          <p:val>
                                            <p:fltVal val="90"/>
                                          </p:val>
                                        </p:tav>
                                        <p:tav tm="100000">
                                          <p:val>
                                            <p:fltVal val="0"/>
                                          </p:val>
                                        </p:tav>
                                      </p:tavLst>
                                    </p:anim>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小组分工</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graphicFrame>
        <p:nvGraphicFramePr>
          <p:cNvPr id="2" name="表格 1"/>
          <p:cNvGraphicFramePr/>
          <p:nvPr>
            <p:custDataLst>
              <p:tags r:id="rId1"/>
            </p:custDataLst>
          </p:nvPr>
        </p:nvGraphicFramePr>
        <p:xfrm>
          <a:off x="3032125" y="2188527"/>
          <a:ext cx="6127750" cy="274320"/>
        </p:xfrm>
        <a:graphic>
          <a:graphicData uri="http://schemas.openxmlformats.org/drawingml/2006/table">
            <a:tbl>
              <a:tblPr firstRow="1" bandRow="1">
                <a:tableStyleId>{5940675A-B579-460E-94D1-54222C63F5DA}</a:tableStyleId>
              </a:tblPr>
              <a:tblGrid>
                <a:gridCol w="2041525"/>
                <a:gridCol w="2043113"/>
                <a:gridCol w="2043112"/>
              </a:tblGrid>
              <a:tr h="0">
                <a:tc>
                  <a:txBody>
                    <a:bodyPr/>
                    <a:p>
                      <a:pPr indent="0" algn="ctr">
                        <a:buNone/>
                      </a:pPr>
                      <a:r>
                        <a:rPr lang="en-US" b="1">
                          <a:latin typeface="宋体" panose="02010600030101010101" pitchFamily="2" charset="-122"/>
                          <a:ea typeface="宋体" panose="02010600030101010101" pitchFamily="2" charset="-122"/>
                          <a:cs typeface="宋体" panose="02010600030101010101" pitchFamily="2" charset="-122"/>
                        </a:rPr>
                        <a:t>姓名</a:t>
                      </a:r>
                      <a:endParaRPr lang="en-US" altLang="en-US"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b="1">
                          <a:latin typeface="宋体" panose="02010600030101010101" pitchFamily="2" charset="-122"/>
                          <a:ea typeface="宋体" panose="02010600030101010101" pitchFamily="2" charset="-122"/>
                          <a:cs typeface="宋体" panose="02010600030101010101" pitchFamily="2" charset="-122"/>
                        </a:rPr>
                        <a:t>完成等级</a:t>
                      </a:r>
                      <a:endParaRPr lang="en-US" altLang="en-US"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b="1">
                          <a:latin typeface="宋体" panose="02010600030101010101" pitchFamily="2" charset="-122"/>
                          <a:ea typeface="宋体" panose="02010600030101010101" pitchFamily="2" charset="-122"/>
                          <a:cs typeface="宋体" panose="02010600030101010101" pitchFamily="2" charset="-122"/>
                        </a:rPr>
                        <a:t>总评分</a:t>
                      </a:r>
                      <a:endParaRPr lang="en-US" altLang="en-US"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r h="274320">
                <a:tc>
                  <a:txBody>
                    <a:bodyPr/>
                    <a:p>
                      <a:pPr indent="0" algn="ctr">
                        <a:buNone/>
                      </a:pPr>
                      <a:r>
                        <a:rPr lang="en-US" b="0">
                          <a:latin typeface="宋体" panose="02010600030101010101" pitchFamily="2" charset="-122"/>
                          <a:ea typeface="宋体" panose="02010600030101010101" pitchFamily="2" charset="-122"/>
                          <a:cs typeface="宋体" panose="02010600030101010101" pitchFamily="2" charset="-122"/>
                        </a:rPr>
                        <a:t>黄依豪</a:t>
                      </a:r>
                      <a:endParaRPr lang="en-US" altLang="en-US"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b="1">
                          <a:latin typeface="宋体" panose="02010600030101010101" pitchFamily="2" charset="-122"/>
                          <a:ea typeface="宋体" panose="02010600030101010101" pitchFamily="2" charset="-122"/>
                          <a:cs typeface="宋体" panose="02010600030101010101" pitchFamily="2" charset="-122"/>
                        </a:rPr>
                        <a:t>（4+4+5）/3</a:t>
                      </a:r>
                      <a:endParaRPr lang="en-US" altLang="en-US"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b="1">
                          <a:latin typeface="宋体" panose="02010600030101010101" pitchFamily="2" charset="-122"/>
                          <a:ea typeface="宋体" panose="02010600030101010101" pitchFamily="2" charset="-122"/>
                          <a:cs typeface="宋体" panose="02010600030101010101" pitchFamily="2" charset="-122"/>
                        </a:rPr>
                        <a:t>91</a:t>
                      </a:r>
                      <a:endParaRPr lang="en-US" altLang="en-US"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r h="0">
                <a:tc>
                  <a:txBody>
                    <a:bodyPr/>
                    <a:p>
                      <a:pPr indent="0" algn="ctr">
                        <a:buNone/>
                      </a:pPr>
                      <a:r>
                        <a:rPr lang="en-US" b="0">
                          <a:latin typeface="宋体" panose="02010600030101010101" pitchFamily="2" charset="-122"/>
                          <a:ea typeface="宋体" panose="02010600030101010101" pitchFamily="2" charset="-122"/>
                          <a:cs typeface="宋体" panose="02010600030101010101" pitchFamily="2" charset="-122"/>
                        </a:rPr>
                        <a:t>李东泽</a:t>
                      </a:r>
                      <a:endParaRPr lang="en-US" altLang="en-US"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b="1">
                          <a:latin typeface="宋体" panose="02010600030101010101" pitchFamily="2" charset="-122"/>
                          <a:ea typeface="宋体" panose="02010600030101010101" pitchFamily="2" charset="-122"/>
                          <a:cs typeface="宋体" panose="02010600030101010101" pitchFamily="2" charset="-122"/>
                        </a:rPr>
                        <a:t>(4+4)/2</a:t>
                      </a:r>
                      <a:endParaRPr lang="en-US" altLang="en-US"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b="1">
                          <a:latin typeface="宋体" panose="02010600030101010101" pitchFamily="2" charset="-122"/>
                          <a:ea typeface="宋体" panose="02010600030101010101" pitchFamily="2" charset="-122"/>
                          <a:cs typeface="宋体" panose="02010600030101010101" pitchFamily="2" charset="-122"/>
                        </a:rPr>
                        <a:t>85</a:t>
                      </a:r>
                      <a:endParaRPr lang="en-US" altLang="en-US"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r h="0">
                <a:tc>
                  <a:txBody>
                    <a:bodyPr/>
                    <a:p>
                      <a:pPr indent="0" algn="ctr">
                        <a:buNone/>
                      </a:pPr>
                      <a:r>
                        <a:rPr lang="en-US" b="0">
                          <a:latin typeface="宋体" panose="02010600030101010101" pitchFamily="2" charset="-122"/>
                          <a:ea typeface="宋体" panose="02010600030101010101" pitchFamily="2" charset="-122"/>
                          <a:cs typeface="宋体" panose="02010600030101010101" pitchFamily="2" charset="-122"/>
                        </a:rPr>
                        <a:t>梁晓勇</a:t>
                      </a:r>
                      <a:endParaRPr lang="en-US" altLang="en-US"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b="1">
                          <a:latin typeface="宋体" panose="02010600030101010101" pitchFamily="2" charset="-122"/>
                          <a:ea typeface="宋体" panose="02010600030101010101" pitchFamily="2" charset="-122"/>
                          <a:cs typeface="宋体" panose="02010600030101010101" pitchFamily="2" charset="-122"/>
                        </a:rPr>
                        <a:t>（4+4+4）/3</a:t>
                      </a:r>
                      <a:endParaRPr lang="en-US" altLang="en-US"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b="1">
                          <a:latin typeface="宋体" panose="02010600030101010101" pitchFamily="2" charset="-122"/>
                          <a:ea typeface="宋体" panose="02010600030101010101" pitchFamily="2" charset="-122"/>
                          <a:cs typeface="宋体" panose="02010600030101010101" pitchFamily="2" charset="-122"/>
                        </a:rPr>
                        <a:t>86</a:t>
                      </a:r>
                      <a:endParaRPr lang="en-US" altLang="en-US"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56" name="文本框 155"/>
          <p:cNvSpPr txBox="1"/>
          <p:nvPr/>
        </p:nvSpPr>
        <p:spPr>
          <a:xfrm>
            <a:off x="3032125" y="3786505"/>
            <a:ext cx="6127750" cy="829945"/>
          </a:xfrm>
          <a:prstGeom prst="rect">
            <a:avLst/>
          </a:prstGeom>
          <a:noFill/>
          <a:ln w="9525">
            <a:noFill/>
          </a:ln>
        </p:spPr>
        <p:txBody>
          <a:bodyPr wrap="square">
            <a:spAutoFit/>
          </a:bodyPr>
          <a:p>
            <a:pPr indent="0" algn="r"/>
            <a:r>
              <a:rPr lang="zh-CN" sz="1200" b="1">
                <a:latin typeface="Times New Roman" panose="02020603050405020304" pitchFamily="18" charset="0"/>
                <a:ea typeface="宋体" panose="02010600030101010101" pitchFamily="2" charset="-122"/>
              </a:rPr>
              <a:t>（等级情况：</a:t>
            </a:r>
            <a:r>
              <a:rPr lang="en-US" sz="1200" b="1">
                <a:latin typeface="Times New Roman" panose="02020603050405020304" pitchFamily="18" charset="0"/>
                <a:ea typeface="宋体" panose="02010600030101010101" pitchFamily="2" charset="-122"/>
              </a:rPr>
              <a:t>5-&gt;</a:t>
            </a:r>
            <a:r>
              <a:rPr lang="zh-CN" sz="1200" b="1">
                <a:latin typeface="Times New Roman" panose="02020603050405020304" pitchFamily="18" charset="0"/>
                <a:ea typeface="宋体" panose="02010600030101010101" pitchFamily="2" charset="-122"/>
              </a:rPr>
              <a:t>优， </a:t>
            </a:r>
            <a:r>
              <a:rPr lang="en-US" sz="1200" b="1">
                <a:latin typeface="Times New Roman" panose="02020603050405020304" pitchFamily="18" charset="0"/>
                <a:ea typeface="宋体" panose="02010600030101010101" pitchFamily="2" charset="-122"/>
              </a:rPr>
              <a:t>4-&gt;</a:t>
            </a:r>
            <a:r>
              <a:rPr lang="zh-CN" sz="1200" b="1">
                <a:latin typeface="Times New Roman" panose="02020603050405020304" pitchFamily="18" charset="0"/>
                <a:ea typeface="宋体" panose="02010600030101010101" pitchFamily="2" charset="-122"/>
              </a:rPr>
              <a:t>良， </a:t>
            </a:r>
            <a:r>
              <a:rPr lang="en-US" sz="1200" b="1">
                <a:latin typeface="Times New Roman" panose="02020603050405020304" pitchFamily="18" charset="0"/>
                <a:ea typeface="宋体" panose="02010600030101010101" pitchFamily="2" charset="-122"/>
              </a:rPr>
              <a:t>3-&gt;</a:t>
            </a:r>
            <a:r>
              <a:rPr lang="zh-CN" sz="1200" b="1">
                <a:latin typeface="Times New Roman" panose="02020603050405020304" pitchFamily="18" charset="0"/>
                <a:ea typeface="宋体" panose="02010600030101010101" pitchFamily="2" charset="-122"/>
              </a:rPr>
              <a:t>及格， </a:t>
            </a:r>
            <a:r>
              <a:rPr lang="en-US" sz="1200" b="1">
                <a:latin typeface="Times New Roman" panose="02020603050405020304" pitchFamily="18" charset="0"/>
                <a:ea typeface="宋体" panose="02010600030101010101" pitchFamily="2" charset="-122"/>
              </a:rPr>
              <a:t>2-&gt;</a:t>
            </a:r>
            <a:r>
              <a:rPr lang="zh-CN" sz="1200" b="1">
                <a:latin typeface="Times New Roman" panose="02020603050405020304" pitchFamily="18" charset="0"/>
                <a:ea typeface="宋体" panose="02010600030101010101" pitchFamily="2" charset="-122"/>
              </a:rPr>
              <a:t>不及格， </a:t>
            </a:r>
            <a:r>
              <a:rPr lang="en-US" sz="1200" b="1">
                <a:latin typeface="Times New Roman" panose="02020603050405020304" pitchFamily="18" charset="0"/>
                <a:ea typeface="宋体" panose="02010600030101010101" pitchFamily="2" charset="-122"/>
              </a:rPr>
              <a:t>1-&gt;</a:t>
            </a:r>
            <a:r>
              <a:rPr lang="zh-CN" sz="1200" b="1">
                <a:latin typeface="Times New Roman" panose="02020603050405020304" pitchFamily="18" charset="0"/>
                <a:ea typeface="宋体" panose="02010600030101010101" pitchFamily="2" charset="-122"/>
              </a:rPr>
              <a:t>未完成）</a:t>
            </a:r>
            <a:r>
              <a:rPr lang="zh-CN" b="1">
                <a:latin typeface="Times New Roman" panose="02020603050405020304" pitchFamily="18" charset="0"/>
                <a:ea typeface="宋体" panose="02010600030101010101" pitchFamily="2" charset="-122"/>
              </a:rPr>
              <a:t>总评基准分计算公式：完成等级</a:t>
            </a:r>
            <a:r>
              <a:rPr lang="en-US" b="1">
                <a:latin typeface="Times New Roman" panose="02020603050405020304" pitchFamily="18" charset="0"/>
                <a:ea typeface="宋体" panose="02010600030101010101" pitchFamily="2" charset="-122"/>
              </a:rPr>
              <a:t>/</a:t>
            </a:r>
            <a:r>
              <a:rPr lang="zh-CN" b="1">
                <a:latin typeface="Times New Roman" panose="02020603050405020304" pitchFamily="18" charset="0"/>
                <a:ea typeface="宋体" panose="02010600030101010101" pitchFamily="2" charset="-122"/>
              </a:rPr>
              <a:t>总完成等级 </a:t>
            </a:r>
            <a:r>
              <a:rPr lang="en-US" b="1">
                <a:latin typeface="Times New Roman" panose="02020603050405020304" pitchFamily="18" charset="0"/>
                <a:ea typeface="宋体" panose="02010600030101010101" pitchFamily="2" charset="-122"/>
              </a:rPr>
              <a:t>*100 + 5</a:t>
            </a:r>
            <a:r>
              <a:rPr lang="zh-CN" b="1">
                <a:latin typeface="Times New Roman" panose="02020603050405020304" pitchFamily="18" charset="0"/>
                <a:ea typeface="宋体" panose="02010600030101010101" pitchFamily="2" charset="-122"/>
              </a:rPr>
              <a:t>总评分计算公式：总评基准分</a:t>
            </a:r>
            <a:r>
              <a:rPr lang="en-US" b="1">
                <a:latin typeface="Times New Roman" panose="02020603050405020304" pitchFamily="18" charset="0"/>
                <a:ea typeface="宋体" panose="02010600030101010101" pitchFamily="2" charset="-122"/>
              </a:rPr>
              <a:t>+</a:t>
            </a:r>
            <a:r>
              <a:rPr lang="zh-CN" b="1">
                <a:latin typeface="Times New Roman" panose="02020603050405020304" pitchFamily="18" charset="0"/>
                <a:ea typeface="宋体" panose="02010600030101010101" pitchFamily="2" charset="-122"/>
              </a:rPr>
              <a:t>任务难度酌情给分</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35"/>
          <p:cNvCxnSpPr/>
          <p:nvPr/>
        </p:nvCxnSpPr>
        <p:spPr>
          <a:xfrm flipH="1" flipV="1">
            <a:off x="406400" y="1122045"/>
            <a:ext cx="3498215" cy="23495"/>
          </a:xfrm>
          <a:prstGeom prst="line">
            <a:avLst/>
          </a:prstGeom>
          <a:ln>
            <a:solidFill>
              <a:schemeClr val="accent3"/>
            </a:solidFill>
            <a:tailEnd type="oval" w="lg" len="lg"/>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flipV="1">
            <a:off x="171450" y="6420485"/>
            <a:ext cx="5923915" cy="38100"/>
          </a:xfrm>
          <a:prstGeom prst="line">
            <a:avLst/>
          </a:prstGeom>
          <a:ln>
            <a:solidFill>
              <a:schemeClr val="accent3"/>
            </a:solidFill>
            <a:tailEnd type="oval" w="lg" len="lg"/>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配置管理工具</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pic>
        <p:nvPicPr>
          <p:cNvPr id="3" name="图片 2"/>
          <p:cNvPicPr>
            <a:picLocks noChangeAspect="1"/>
          </p:cNvPicPr>
          <p:nvPr/>
        </p:nvPicPr>
        <p:blipFill>
          <a:blip r:embed="rId1"/>
          <a:stretch>
            <a:fillRect/>
          </a:stretch>
        </p:blipFill>
        <p:spPr>
          <a:xfrm>
            <a:off x="8829675" y="1891665"/>
            <a:ext cx="3000375" cy="3333750"/>
          </a:xfrm>
          <a:prstGeom prst="rect">
            <a:avLst/>
          </a:prstGeom>
        </p:spPr>
      </p:pic>
      <p:pic>
        <p:nvPicPr>
          <p:cNvPr id="4" name="图片 3"/>
          <p:cNvPicPr>
            <a:picLocks noChangeAspect="1"/>
          </p:cNvPicPr>
          <p:nvPr/>
        </p:nvPicPr>
        <p:blipFill>
          <a:blip r:embed="rId2"/>
          <a:stretch>
            <a:fillRect/>
          </a:stretch>
        </p:blipFill>
        <p:spPr>
          <a:xfrm>
            <a:off x="314325" y="1621155"/>
            <a:ext cx="8427085" cy="39763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200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par>
                                <p:cTn id="8" presetID="22" presetClass="entr" presetSubtype="4" fill="hold" nodeType="withEffect">
                                  <p:stCondLst>
                                    <p:cond delay="4000"/>
                                  </p:stCondLst>
                                  <p:childTnLst>
                                    <p:set>
                                      <p:cBhvr>
                                        <p:cTn id="9" dur="1" fill="hold">
                                          <p:stCondLst>
                                            <p:cond delay="0"/>
                                          </p:stCondLst>
                                        </p:cTn>
                                        <p:tgtEl>
                                          <p:spTgt spid="38"/>
                                        </p:tgtEl>
                                        <p:attrNameLst>
                                          <p:attrName>style.visibility</p:attrName>
                                        </p:attrNameLst>
                                      </p:cBhvr>
                                      <p:to>
                                        <p:strVal val="visible"/>
                                      </p:to>
                                    </p:set>
                                    <p:animEffect transition="in" filter="wipe(down)">
                                      <p:cBhvr>
                                        <p:cTn id="1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rotWithShape="1">
          <a:blip r:embed="rId1">
            <a:extLst>
              <a:ext uri="{28A0092B-C50C-407E-A947-70E740481C1C}">
                <a14:useLocalDpi xmlns:a14="http://schemas.microsoft.com/office/drawing/2010/main" val="0"/>
              </a:ext>
            </a:extLst>
          </a:blip>
          <a:srcRect t="1" b="9206"/>
          <a:stretch>
            <a:fillRect/>
          </a:stretch>
        </p:blipFill>
        <p:spPr>
          <a:xfrm rot="16200000">
            <a:off x="6925266" y="1499518"/>
            <a:ext cx="6752664" cy="3772929"/>
          </a:xfrm>
          <a:prstGeom prst="rect">
            <a:avLst/>
          </a:prstGeom>
          <a:solidFill>
            <a:srgbClr val="F6F6F6"/>
          </a:solidFill>
        </p:spPr>
      </p:pic>
      <p:sp>
        <p:nvSpPr>
          <p:cNvPr id="5" name="文本框 3"/>
          <p:cNvSpPr txBox="1"/>
          <p:nvPr/>
        </p:nvSpPr>
        <p:spPr>
          <a:xfrm>
            <a:off x="1159426" y="2462615"/>
            <a:ext cx="7719524" cy="1314178"/>
          </a:xfrm>
          <a:prstGeom prst="rect">
            <a:avLst/>
          </a:prstGeom>
          <a:noFill/>
        </p:spPr>
        <p:txBody>
          <a:bodyPr wrap="square" lIns="91412" tIns="45706" rIns="91412" bIns="45706" rtlCol="0">
            <a:spAutoFit/>
          </a:bodyPr>
          <a:lstStyle/>
          <a:p>
            <a:pPr>
              <a:lnSpc>
                <a:spcPct val="150000"/>
              </a:lnSpc>
            </a:pPr>
            <a:r>
              <a:rPr lang="zh-CN" altLang="en-US" sz="6000" dirty="0">
                <a:solidFill>
                  <a:schemeClr val="tx1">
                    <a:lumMod val="75000"/>
                    <a:lumOff val="25000"/>
                  </a:schemeClr>
                </a:solidFill>
                <a:latin typeface="微软雅黑" panose="020B0503020204020204" pitchFamily="34" charset="-122"/>
                <a:ea typeface="微软雅黑" panose="020B0503020204020204" pitchFamily="34" charset="-122"/>
                <a:cs typeface="Candara Light" panose="020E0502030303020204" charset="0"/>
              </a:rPr>
              <a:t>演讲完毕   谢谢观看</a:t>
            </a:r>
            <a:endParaRPr lang="id-ID" altLang="zh-CN" sz="6000" dirty="0">
              <a:solidFill>
                <a:schemeClr val="tx1">
                  <a:lumMod val="75000"/>
                  <a:lumOff val="25000"/>
                </a:schemeClr>
              </a:solidFill>
              <a:latin typeface="微软雅黑" panose="020B0503020204020204" pitchFamily="34" charset="-122"/>
              <a:ea typeface="微软雅黑" panose="020B0503020204020204" pitchFamily="34" charset="-122"/>
              <a:cs typeface="Candara Light" panose="020E0502030303020204" charset="0"/>
            </a:endParaRPr>
          </a:p>
        </p:txBody>
      </p:sp>
      <p:sp>
        <p:nvSpPr>
          <p:cNvPr id="7" name="文本框 5"/>
          <p:cNvSpPr txBox="1"/>
          <p:nvPr/>
        </p:nvSpPr>
        <p:spPr>
          <a:xfrm>
            <a:off x="3127512" y="4888220"/>
            <a:ext cx="3018948" cy="274320"/>
          </a:xfrm>
          <a:prstGeom prst="rect">
            <a:avLst/>
          </a:prstGeom>
          <a:solidFill>
            <a:schemeClr val="accent2"/>
          </a:solidFill>
          <a:ln>
            <a:noFill/>
          </a:ln>
        </p:spPr>
        <p:txBody>
          <a:bodyPr wrap="square" lIns="91412" tIns="45706" rIns="91412" bIns="45706" rtlCol="0">
            <a:spAutoFit/>
          </a:bodyPr>
          <a:lstStyle/>
          <a:p>
            <a:pPr algn="ctr"/>
            <a:r>
              <a:rPr lang="zh-CN" altLang="en-US" sz="1200" dirty="0">
                <a:solidFill>
                  <a:schemeClr val="bg1"/>
                </a:solidFill>
                <a:latin typeface="锐字云字库美黑体1.0" panose="02010604000000000000" charset="-122"/>
                <a:ea typeface="锐字云字库美黑体1.0" panose="02010604000000000000" charset="-122"/>
              </a:rPr>
              <a:t>汇报组：</a:t>
            </a:r>
            <a:r>
              <a:rPr lang="en-US" altLang="zh-CN" sz="1200" dirty="0">
                <a:solidFill>
                  <a:schemeClr val="bg1"/>
                </a:solidFill>
                <a:latin typeface="锐字云字库美黑体1.0" panose="02010604000000000000" charset="-122"/>
                <a:ea typeface="锐字云字库美黑体1.0" panose="02010604000000000000" charset="-122"/>
              </a:rPr>
              <a:t>G005</a:t>
            </a:r>
            <a:r>
              <a:rPr lang="zh-CN" altLang="en-US" sz="1200" dirty="0">
                <a:solidFill>
                  <a:schemeClr val="bg1"/>
                </a:solidFill>
                <a:latin typeface="锐字云字库美黑体1.0" panose="02010604000000000000" charset="-122"/>
                <a:ea typeface="锐字云字库美黑体1.0" panose="02010604000000000000" charset="-122"/>
              </a:rPr>
              <a:t>      时间：</a:t>
            </a:r>
            <a:r>
              <a:rPr lang="en-US" altLang="zh-CN" sz="1200" dirty="0">
                <a:solidFill>
                  <a:schemeClr val="bg1"/>
                </a:solidFill>
                <a:latin typeface="锐字云字库美黑体1.0" panose="02010604000000000000" charset="-122"/>
                <a:ea typeface="锐字云字库美黑体1.0" panose="02010604000000000000" charset="-122"/>
              </a:rPr>
              <a:t>2021</a:t>
            </a:r>
            <a:r>
              <a:rPr lang="zh-CN" altLang="en-US" sz="1200" dirty="0">
                <a:solidFill>
                  <a:schemeClr val="bg1"/>
                </a:solidFill>
                <a:latin typeface="锐字云字库美黑体1.0" panose="02010604000000000000" charset="-122"/>
                <a:ea typeface="锐字云字库美黑体1.0" panose="02010604000000000000" charset="-122"/>
              </a:rPr>
              <a:t>年</a:t>
            </a:r>
            <a:r>
              <a:rPr lang="en-US" altLang="zh-CN" sz="1200" dirty="0">
                <a:solidFill>
                  <a:schemeClr val="bg1"/>
                </a:solidFill>
                <a:latin typeface="锐字云字库美黑体1.0" panose="02010604000000000000" charset="-122"/>
                <a:ea typeface="锐字云字库美黑体1.0" panose="02010604000000000000" charset="-122"/>
              </a:rPr>
              <a:t>11</a:t>
            </a:r>
            <a:r>
              <a:rPr lang="zh-CN" altLang="en-US" sz="1200" dirty="0">
                <a:solidFill>
                  <a:schemeClr val="bg1"/>
                </a:solidFill>
                <a:latin typeface="锐字云字库美黑体1.0" panose="02010604000000000000" charset="-122"/>
                <a:ea typeface="锐字云字库美黑体1.0" panose="02010604000000000000" charset="-122"/>
              </a:rPr>
              <a:t>月</a:t>
            </a:r>
            <a:endParaRPr lang="zh-CN" altLang="zh-CN" sz="1200" dirty="0">
              <a:solidFill>
                <a:schemeClr val="bg1"/>
              </a:solidFill>
              <a:latin typeface="锐字云字库美黑体1.0" panose="02010604000000000000" charset="-122"/>
              <a:ea typeface="锐字云字库美黑体1.0" panose="02010604000000000000"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6" presetClass="entr" presetSubtype="0" fill="hold" grpId="0" nodeType="after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 by="(-#ppt_w*2)" calcmode="lin" valueType="num">
                                      <p:cBhvr rctx="PPT">
                                        <p:cTn id="12" dur="500" autoRev="1" fill="hold">
                                          <p:stCondLst>
                                            <p:cond delay="0"/>
                                          </p:stCondLst>
                                        </p:cTn>
                                        <p:tgtEl>
                                          <p:spTgt spid="5"/>
                                        </p:tgtEl>
                                        <p:attrNameLst>
                                          <p:attrName>ppt_w</p:attrName>
                                        </p:attrNameLst>
                                      </p:cBhvr>
                                    </p:anim>
                                    <p:anim by="(#ppt_w*0.50)" calcmode="lin" valueType="num">
                                      <p:cBhvr>
                                        <p:cTn id="13" dur="500" decel="50000" autoRev="1" fill="hold">
                                          <p:stCondLst>
                                            <p:cond delay="0"/>
                                          </p:stCondLst>
                                        </p:cTn>
                                        <p:tgtEl>
                                          <p:spTgt spid="5"/>
                                        </p:tgtEl>
                                        <p:attrNameLst>
                                          <p:attrName>ppt_x</p:attrName>
                                        </p:attrNameLst>
                                      </p:cBhvr>
                                    </p:anim>
                                    <p:anim from="(-#ppt_h/2)" to="(#ppt_y)" calcmode="lin" valueType="num">
                                      <p:cBhvr>
                                        <p:cTn id="14" dur="1000" fill="hold">
                                          <p:stCondLst>
                                            <p:cond delay="0"/>
                                          </p:stCondLst>
                                        </p:cTn>
                                        <p:tgtEl>
                                          <p:spTgt spid="5"/>
                                        </p:tgtEl>
                                        <p:attrNameLst>
                                          <p:attrName>ppt_y</p:attrName>
                                        </p:attrNameLst>
                                      </p:cBhvr>
                                    </p:anim>
                                    <p:animRot by="21600000">
                                      <p:cBhvr>
                                        <p:cTn id="15" dur="1000" fill="hold">
                                          <p:stCondLst>
                                            <p:cond delay="0"/>
                                          </p:stCondLst>
                                        </p:cTn>
                                        <p:tgtEl>
                                          <p:spTgt spid="5"/>
                                        </p:tgtEl>
                                        <p:attrNameLst>
                                          <p:attrName>r</p:attrName>
                                        </p:attrNameLst>
                                      </p:cBhvr>
                                    </p:animRot>
                                  </p:childTnLst>
                                </p:cTn>
                              </p:par>
                            </p:childTnLst>
                          </p:cTn>
                        </p:par>
                        <p:par>
                          <p:cTn id="16" fill="hold">
                            <p:stCondLst>
                              <p:cond delay="2000"/>
                            </p:stCondLst>
                            <p:childTnLst>
                              <p:par>
                                <p:cTn id="17" presetID="2" presetClass="entr" presetSubtype="8"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Oval 4"/>
          <p:cNvSpPr/>
          <p:nvPr/>
        </p:nvSpPr>
        <p:spPr>
          <a:xfrm>
            <a:off x="5229231" y="1856871"/>
            <a:ext cx="1679106" cy="16874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lumMod val="95000"/>
                </a:schemeClr>
              </a:solidFill>
            </a:endParaRPr>
          </a:p>
        </p:txBody>
      </p:sp>
      <p:sp>
        <p:nvSpPr>
          <p:cNvPr id="78" name="矩形 77"/>
          <p:cNvSpPr/>
          <p:nvPr/>
        </p:nvSpPr>
        <p:spPr>
          <a:xfrm>
            <a:off x="4378930" y="3952944"/>
            <a:ext cx="3432810" cy="582295"/>
          </a:xfrm>
          <a:prstGeom prst="rect">
            <a:avLst/>
          </a:prstGeom>
        </p:spPr>
        <p:txBody>
          <a:bodyPr wrap="none" lIns="91400" tIns="45699" rIns="91400" bIns="45699">
            <a:spAutoFit/>
          </a:bodyPr>
          <a:lstStyle/>
          <a:p>
            <a:pPr lvl="0" algn="l" defTabSz="914400">
              <a:defRPr/>
            </a:pPr>
            <a:r>
              <a:rPr lang="zh-CN" altLang="en-US" sz="3200" b="1" dirty="0">
                <a:solidFill>
                  <a:schemeClr val="accent1"/>
                </a:solidFill>
                <a:latin typeface="微软雅黑" panose="020B0503020204020204" pitchFamily="34" charset="-122"/>
                <a:ea typeface="微软雅黑" panose="020B0503020204020204" pitchFamily="34" charset="-122"/>
                <a:sym typeface="+mn-ea"/>
              </a:rPr>
              <a:t>总体设计报告简述</a:t>
            </a:r>
            <a:endParaRPr lang="zh-CN" altLang="en-US" sz="3200" kern="0" dirty="0">
              <a:solidFill>
                <a:schemeClr val="accent1"/>
              </a:solidFill>
              <a:latin typeface="微软雅黑" panose="020B0503020204020204" pitchFamily="34" charset="-122"/>
              <a:ea typeface="微软雅黑" panose="020B0503020204020204" pitchFamily="34" charset="-122"/>
            </a:endParaRPr>
          </a:p>
        </p:txBody>
      </p:sp>
      <p:sp>
        <p:nvSpPr>
          <p:cNvPr id="93" name="TextBox 92"/>
          <p:cNvSpPr txBox="1"/>
          <p:nvPr/>
        </p:nvSpPr>
        <p:spPr>
          <a:xfrm>
            <a:off x="15669497" y="8397551"/>
            <a:ext cx="1107915" cy="461494"/>
          </a:xfrm>
          <a:prstGeom prst="rect">
            <a:avLst/>
          </a:prstGeom>
          <a:noFill/>
        </p:spPr>
        <p:txBody>
          <a:bodyPr wrap="none" lIns="91400" tIns="45699" rIns="91400" bIns="45699" rtlCol="0">
            <a:spAutoFit/>
          </a:bodyPr>
          <a:lstStyle/>
          <a:p>
            <a:r>
              <a:rPr lang="zh-CN" altLang="en-US" sz="2400" dirty="0"/>
              <a:t>延时符</a:t>
            </a:r>
            <a:endParaRPr lang="zh-CN" altLang="en-US" sz="2400" dirty="0"/>
          </a:p>
        </p:txBody>
      </p:sp>
      <p:sp>
        <p:nvSpPr>
          <p:cNvPr id="26" name="矩形 25"/>
          <p:cNvSpPr/>
          <p:nvPr/>
        </p:nvSpPr>
        <p:spPr>
          <a:xfrm>
            <a:off x="5411718" y="2437856"/>
            <a:ext cx="1368425" cy="569595"/>
          </a:xfrm>
          <a:prstGeom prst="rect">
            <a:avLst/>
          </a:prstGeom>
        </p:spPr>
        <p:txBody>
          <a:bodyPr wrap="none" lIns="91400" tIns="45699" rIns="91400" bIns="45699">
            <a:spAutoFit/>
          </a:bodyPr>
          <a:lstStyle/>
          <a:p>
            <a:pPr algn="ctr">
              <a:lnSpc>
                <a:spcPct val="130000"/>
              </a:lnSpc>
              <a:defRPr/>
            </a:pPr>
            <a:r>
              <a:rPr lang="en-US"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PART 02</a:t>
            </a:r>
            <a:endParaRPr lang="en-US"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74"/>
                                        </p:tgtEl>
                                        <p:attrNameLst>
                                          <p:attrName>style.visibility</p:attrName>
                                        </p:attrNameLst>
                                      </p:cBhvr>
                                      <p:to>
                                        <p:strVal val="visible"/>
                                      </p:to>
                                    </p:set>
                                    <p:animScale>
                                      <p:cBhvr>
                                        <p:cTn id="7" dur="1000" decel="50000" fill="hold">
                                          <p:stCondLst>
                                            <p:cond delay="0"/>
                                          </p:stCondLst>
                                        </p:cTn>
                                        <p:tgtEl>
                                          <p:spTgt spid="7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74"/>
                                        </p:tgtEl>
                                        <p:attrNameLst>
                                          <p:attrName>ppt_x</p:attrName>
                                          <p:attrName>ppt_y</p:attrName>
                                        </p:attrNameLst>
                                      </p:cBhvr>
                                    </p:animMotion>
                                    <p:animEffect transition="in" filter="fade">
                                      <p:cBhvr>
                                        <p:cTn id="9" dur="1000"/>
                                        <p:tgtEl>
                                          <p:spTgt spid="74"/>
                                        </p:tgtEl>
                                      </p:cBhvr>
                                    </p:animEffect>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up)">
                                      <p:cBhvr>
                                        <p:cTn id="13" dur="500"/>
                                        <p:tgtEl>
                                          <p:spTgt spid="26"/>
                                        </p:tgtEl>
                                      </p:cBhvr>
                                    </p:animEffect>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wipe(up)">
                                      <p:cBhvr>
                                        <p:cTn id="17"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bldLvl="0" animBg="1"/>
      <p:bldP spid="78" grpId="0"/>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64260" y="269240"/>
            <a:ext cx="4083050" cy="517525"/>
            <a:chOff x="1755" y="424"/>
            <a:chExt cx="4076" cy="1416"/>
          </a:xfrm>
        </p:grpSpPr>
        <p:sp>
          <p:nvSpPr>
            <p:cNvPr id="24" name="矩形 23"/>
            <p:cNvSpPr/>
            <p:nvPr/>
          </p:nvSpPr>
          <p:spPr>
            <a:xfrm>
              <a:off x="1755" y="424"/>
              <a:ext cx="4076" cy="141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1921" y="535"/>
              <a:ext cx="3221" cy="1256"/>
            </a:xfrm>
            <a:prstGeom prst="rect">
              <a:avLst/>
            </a:prstGeom>
          </p:spPr>
          <p:txBody>
            <a:bodyPr wrap="square" lIns="91400" tIns="45699" rIns="91400" bIns="45699">
              <a:spAutoFit/>
            </a:bodyPr>
            <a:p>
              <a:pPr lvl="0" defTabSz="914400">
                <a:defRPr/>
              </a:pPr>
              <a:r>
                <a:rPr lang="zh-CN" altLang="en-US" sz="2400" kern="0" dirty="0">
                  <a:solidFill>
                    <a:schemeClr val="accent1"/>
                  </a:solidFill>
                  <a:latin typeface="微软雅黑" panose="020B0503020204020204" pitchFamily="34" charset="-122"/>
                  <a:ea typeface="微软雅黑" panose="020B0503020204020204" pitchFamily="34" charset="-122"/>
                </a:rPr>
                <a:t>系统级设计决策</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grpSp>
      <p:sp>
        <p:nvSpPr>
          <p:cNvPr id="100" name="文本框 99"/>
          <p:cNvSpPr txBox="1"/>
          <p:nvPr/>
        </p:nvSpPr>
        <p:spPr>
          <a:xfrm>
            <a:off x="304165" y="1339533"/>
            <a:ext cx="5080000" cy="1076325"/>
          </a:xfrm>
          <a:prstGeom prst="rect">
            <a:avLst/>
          </a:prstGeom>
          <a:noFill/>
          <a:ln w="9525">
            <a:noFill/>
          </a:ln>
        </p:spPr>
        <p:txBody>
          <a:bodyPr>
            <a:spAutoFit/>
          </a:bodyPr>
          <a:p>
            <a:pPr indent="0"/>
            <a:r>
              <a:rPr lang="zh-CN" sz="3200" b="0">
                <a:ln w="22225">
                  <a:solidFill>
                    <a:schemeClr val="accent2"/>
                  </a:solidFill>
                  <a:prstDash val="solid"/>
                </a:ln>
                <a:solidFill>
                  <a:schemeClr val="accent2">
                    <a:lumMod val="40000"/>
                    <a:lumOff val="60000"/>
                  </a:schemeClr>
                </a:solidFill>
                <a:effectLst/>
                <a:ea typeface="宋体" panose="02010600030101010101" pitchFamily="2" charset="-122"/>
              </a:rPr>
              <a:t>对两种可选方案的</a:t>
            </a:r>
            <a:r>
              <a:rPr lang="en-US" sz="3200" b="0">
                <a:ln w="22225">
                  <a:solidFill>
                    <a:schemeClr val="accent2"/>
                  </a:solidFill>
                  <a:prstDash val="solid"/>
                </a:ln>
                <a:solidFill>
                  <a:schemeClr val="accent2">
                    <a:lumMod val="40000"/>
                    <a:lumOff val="60000"/>
                  </a:schemeClr>
                </a:solidFill>
                <a:effectLst/>
                <a:latin typeface="宋体" panose="02010600030101010101" pitchFamily="2" charset="-122"/>
              </a:rPr>
              <a:t>SWOT</a:t>
            </a:r>
            <a:r>
              <a:rPr lang="zh-CN" sz="3200" b="0">
                <a:ln w="22225">
                  <a:solidFill>
                    <a:schemeClr val="accent2"/>
                  </a:solidFill>
                  <a:prstDash val="solid"/>
                </a:ln>
                <a:solidFill>
                  <a:schemeClr val="accent2">
                    <a:lumMod val="40000"/>
                    <a:lumOff val="60000"/>
                  </a:schemeClr>
                </a:solidFill>
                <a:effectLst/>
                <a:ea typeface="宋体" panose="02010600030101010101" pitchFamily="2" charset="-122"/>
              </a:rPr>
              <a:t>分析：（1）</a:t>
            </a:r>
            <a:r>
              <a:rPr lang="en-US" sz="3200" b="0">
                <a:ln w="22225">
                  <a:solidFill>
                    <a:schemeClr val="accent2"/>
                  </a:solidFill>
                  <a:prstDash val="solid"/>
                </a:ln>
                <a:solidFill>
                  <a:schemeClr val="accent2">
                    <a:lumMod val="40000"/>
                    <a:lumOff val="60000"/>
                  </a:schemeClr>
                </a:solidFill>
                <a:effectLst/>
                <a:latin typeface="宋体" panose="02010600030101010101" pitchFamily="2" charset="-122"/>
              </a:rPr>
              <a:t> </a:t>
            </a:r>
            <a:r>
              <a:rPr lang="zh-CN" sz="3200" b="0">
                <a:ln w="22225">
                  <a:solidFill>
                    <a:schemeClr val="accent2"/>
                  </a:solidFill>
                  <a:prstDash val="solid"/>
                </a:ln>
                <a:solidFill>
                  <a:schemeClr val="accent2">
                    <a:lumMod val="40000"/>
                    <a:lumOff val="60000"/>
                  </a:schemeClr>
                </a:solidFill>
                <a:effectLst/>
                <a:ea typeface="宋体" panose="02010600030101010101" pitchFamily="2" charset="-122"/>
              </a:rPr>
              <a:t>移动端</a:t>
            </a:r>
            <a:r>
              <a:rPr lang="en-US" sz="3200" b="0">
                <a:ln w="22225">
                  <a:solidFill>
                    <a:schemeClr val="accent2"/>
                  </a:solidFill>
                  <a:prstDash val="solid"/>
                </a:ln>
                <a:solidFill>
                  <a:schemeClr val="accent2">
                    <a:lumMod val="40000"/>
                    <a:lumOff val="60000"/>
                  </a:schemeClr>
                </a:solidFill>
                <a:effectLst/>
                <a:latin typeface="宋体" panose="02010600030101010101" pitchFamily="2" charset="-122"/>
              </a:rPr>
              <a:t>App</a:t>
            </a:r>
            <a:endParaRPr lang="en-US" altLang="en-US" sz="3200" b="0">
              <a:ln w="22225">
                <a:solidFill>
                  <a:schemeClr val="accent2"/>
                </a:solidFill>
                <a:prstDash val="solid"/>
              </a:ln>
              <a:solidFill>
                <a:schemeClr val="accent2">
                  <a:lumMod val="40000"/>
                  <a:lumOff val="60000"/>
                </a:schemeClr>
              </a:solidFill>
              <a:effectLst/>
              <a:latin typeface="宋体" panose="02010600030101010101" pitchFamily="2" charset="-122"/>
            </a:endParaRPr>
          </a:p>
        </p:txBody>
      </p:sp>
      <p:sp>
        <p:nvSpPr>
          <p:cNvPr id="5" name="文本框 4"/>
          <p:cNvSpPr txBox="1"/>
          <p:nvPr/>
        </p:nvSpPr>
        <p:spPr>
          <a:xfrm>
            <a:off x="295910" y="847408"/>
            <a:ext cx="5080000" cy="1568450"/>
          </a:xfrm>
          <a:prstGeom prst="rect">
            <a:avLst/>
          </a:prstGeom>
          <a:noFill/>
          <a:ln w="9525">
            <a:noFill/>
          </a:ln>
        </p:spPr>
        <p:txBody>
          <a:bodyPr>
            <a:spAutoFit/>
          </a:bodyPr>
          <a:p>
            <a:pPr indent="0"/>
            <a:r>
              <a:rPr lang="en-US" sz="3200" b="0">
                <a:ln w="22225">
                  <a:solidFill>
                    <a:schemeClr val="accent2"/>
                  </a:solidFill>
                  <a:prstDash val="solid"/>
                </a:ln>
                <a:solidFill>
                  <a:schemeClr val="accent2">
                    <a:lumMod val="40000"/>
                    <a:lumOff val="60000"/>
                  </a:schemeClr>
                </a:solidFill>
                <a:effectLst/>
                <a:latin typeface="宋体" panose="02010600030101010101" pitchFamily="2" charset="-122"/>
              </a:rPr>
              <a:t> </a:t>
            </a:r>
            <a:r>
              <a:rPr lang="zh-CN" sz="3200" b="0">
                <a:ln w="22225">
                  <a:solidFill>
                    <a:schemeClr val="accent2"/>
                  </a:solidFill>
                  <a:prstDash val="solid"/>
                </a:ln>
                <a:solidFill>
                  <a:schemeClr val="accent2">
                    <a:lumMod val="40000"/>
                    <a:lumOff val="60000"/>
                  </a:schemeClr>
                </a:solidFill>
                <a:effectLst/>
                <a:ea typeface="宋体" panose="02010600030101010101" pitchFamily="2" charset="-122"/>
              </a:rPr>
              <a:t>（2）</a:t>
            </a:r>
            <a:r>
              <a:rPr lang="en-US" sz="3200" b="0">
                <a:ln w="22225">
                  <a:solidFill>
                    <a:schemeClr val="accent2"/>
                  </a:solidFill>
                  <a:prstDash val="solid"/>
                </a:ln>
                <a:solidFill>
                  <a:schemeClr val="accent2">
                    <a:lumMod val="40000"/>
                    <a:lumOff val="60000"/>
                  </a:schemeClr>
                </a:solidFill>
                <a:effectLst/>
                <a:latin typeface="宋体" panose="02010600030101010101" pitchFamily="2" charset="-122"/>
              </a:rPr>
              <a:t> </a:t>
            </a:r>
            <a:r>
              <a:rPr lang="zh-CN" sz="3200" b="0">
                <a:ln w="22225">
                  <a:solidFill>
                    <a:schemeClr val="accent2"/>
                  </a:solidFill>
                  <a:prstDash val="solid"/>
                </a:ln>
                <a:solidFill>
                  <a:schemeClr val="accent2">
                    <a:lumMod val="40000"/>
                    <a:lumOff val="60000"/>
                  </a:schemeClr>
                </a:solidFill>
                <a:effectLst/>
                <a:ea typeface="宋体" panose="02010600030101010101" pitchFamily="2" charset="-122"/>
              </a:rPr>
              <a:t>微信小程序（已采纳）</a:t>
            </a:r>
            <a:endParaRPr lang="zh-CN" altLang="en-US" sz="3200" b="0">
              <a:ln w="22225">
                <a:solidFill>
                  <a:schemeClr val="accent2"/>
                </a:solidFill>
                <a:prstDash val="solid"/>
              </a:ln>
              <a:solidFill>
                <a:schemeClr val="accent2">
                  <a:lumMod val="40000"/>
                  <a:lumOff val="60000"/>
                </a:schemeClr>
              </a:solidFill>
              <a:effectLst/>
              <a:ea typeface="宋体" panose="02010600030101010101" pitchFamily="2" charset="-122"/>
            </a:endParaRPr>
          </a:p>
        </p:txBody>
      </p:sp>
      <p:graphicFrame>
        <p:nvGraphicFramePr>
          <p:cNvPr id="2" name="表格 1"/>
          <p:cNvGraphicFramePr/>
          <p:nvPr>
            <p:custDataLst>
              <p:tags r:id="rId1"/>
            </p:custDataLst>
          </p:nvPr>
        </p:nvGraphicFramePr>
        <p:xfrm>
          <a:off x="497840" y="2624138"/>
          <a:ext cx="5412105" cy="2514600"/>
        </p:xfrm>
        <a:graphic>
          <a:graphicData uri="http://schemas.openxmlformats.org/drawingml/2006/table">
            <a:tbl>
              <a:tblPr firstRow="1" bandRow="1">
                <a:tableStyleId>{327F97BB-C833-4FB7-BDE5-3F7075034690}</a:tableStyleId>
              </a:tblPr>
              <a:tblGrid>
                <a:gridCol w="2705100"/>
                <a:gridCol w="2706688"/>
              </a:tblGrid>
              <a:tr h="1270000">
                <a:tc>
                  <a:txBody>
                    <a:bodyPr/>
                    <a:p>
                      <a:pPr indent="0">
                        <a:buNone/>
                      </a:pPr>
                      <a:r>
                        <a:rPr lang="en-US" sz="1600">
                          <a:effectLst>
                            <a:outerShdw blurRad="38100" dist="25400" dir="5400000" algn="ctr" rotWithShape="0">
                              <a:srgbClr val="6E747A">
                                <a:alpha val="43000"/>
                              </a:srgbClr>
                            </a:outerShdw>
                          </a:effectLst>
                        </a:rPr>
                        <a:t> Strengths / 优势：a.可随时启用，在线服务高b.可实现功能多，运行速度快c.下载一次即可重复使用 </a:t>
                      </a:r>
                      <a:endParaRPr lang="en-US" altLang="en-US" sz="1600">
                        <a:effectLst>
                          <a:outerShdw blurRad="38100" dist="25400" dir="5400000" algn="ctr" rotWithShape="0">
                            <a:srgbClr val="6E747A">
                              <a:alpha val="43000"/>
                            </a:srgbClr>
                          </a:outerShdw>
                        </a:effectLst>
                      </a:endParaRPr>
                    </a:p>
                  </a:txBody>
                  <a:tcPr marL="68580" marR="68580" marT="0" marB="0" vert="horz" anchor="t" anchorCtr="0"/>
                </a:tc>
                <a:tc>
                  <a:txBody>
                    <a:bodyPr/>
                    <a:p>
                      <a:pPr indent="0">
                        <a:buNone/>
                      </a:pPr>
                      <a:r>
                        <a:rPr lang="en-US" sz="1600"/>
                        <a:t> Weaknesses / 缺陷：a.需要从应用市场下载b.要满足两个系统c.版本要不定期更新，开发周期长，维护成本高</a:t>
                      </a:r>
                      <a:endParaRPr lang="en-US" altLang="en-US" sz="1600"/>
                    </a:p>
                  </a:txBody>
                  <a:tcPr marL="68580" marR="68580" marT="0" marB="0" vert="horz" anchor="t" anchorCtr="0"/>
                </a:tc>
              </a:tr>
              <a:tr h="1244600">
                <a:tc>
                  <a:txBody>
                    <a:bodyPr/>
                    <a:p>
                      <a:pPr indent="0">
                        <a:buNone/>
                      </a:pPr>
                      <a:r>
                        <a:rPr lang="en-US" sz="1600" b="1"/>
                        <a:t> Opportunities / 机会：a.智能手机用户基数大b.移动应用发展趋势良好c.移动应用开发准入门槛低</a:t>
                      </a:r>
                      <a:endParaRPr lang="en-US" altLang="en-US" sz="1600" b="1"/>
                    </a:p>
                  </a:txBody>
                  <a:tcPr marL="68580" marR="68580" marT="0" marB="0" vert="horz" anchor="t" anchorCtr="0"/>
                </a:tc>
                <a:tc>
                  <a:txBody>
                    <a:bodyPr/>
                    <a:p>
                      <a:pPr indent="0">
                        <a:buNone/>
                      </a:pPr>
                      <a:r>
                        <a:rPr lang="en-US" sz="1600" b="1"/>
                        <a:t> Threats / 挑战：a.饱和市场下需要创新b.需要满足客户的不同需求c.要看清市场方向，抓住市场机遇 </a:t>
                      </a:r>
                      <a:endParaRPr lang="en-US" altLang="en-US" sz="1600" b="1"/>
                    </a:p>
                  </a:txBody>
                  <a:tcPr marL="68580" marR="68580" marT="0" marB="0" vert="horz" anchor="t" anchorCtr="0"/>
                </a:tc>
              </a:tr>
            </a:tbl>
          </a:graphicData>
        </a:graphic>
      </p:graphicFrame>
      <p:graphicFrame>
        <p:nvGraphicFramePr>
          <p:cNvPr id="6" name="表格 5"/>
          <p:cNvGraphicFramePr/>
          <p:nvPr>
            <p:custDataLst>
              <p:tags r:id="rId2"/>
            </p:custDataLst>
          </p:nvPr>
        </p:nvGraphicFramePr>
        <p:xfrm>
          <a:off x="497840" y="2624455"/>
          <a:ext cx="5412105" cy="2514600"/>
        </p:xfrm>
        <a:graphic>
          <a:graphicData uri="http://schemas.openxmlformats.org/drawingml/2006/table">
            <a:tbl>
              <a:tblPr firstRow="1" bandRow="1">
                <a:tableStyleId>{327F97BB-C833-4FB7-BDE5-3F7075034690}</a:tableStyleId>
              </a:tblPr>
              <a:tblGrid>
                <a:gridCol w="2715895"/>
                <a:gridCol w="2696210"/>
              </a:tblGrid>
              <a:tr h="1270000">
                <a:tc>
                  <a:txBody>
                    <a:bodyPr/>
                    <a:p>
                      <a:pPr indent="0">
                        <a:buNone/>
                      </a:pPr>
                      <a:r>
                        <a:rPr lang="en-US" sz="1600" b="1"/>
                        <a:t> Strengths / 优势：a.无需下载，也无需注册b.代码封装条件优，打开快c.开发维护成本低 </a:t>
                      </a:r>
                      <a:endParaRPr lang="en-US" altLang="en-US" sz="1600" b="1"/>
                    </a:p>
                  </a:txBody>
                  <a:tcPr marL="68580" marR="68580" marT="0" marB="0" vert="horz" anchor="t" anchorCtr="0"/>
                </a:tc>
                <a:tc>
                  <a:txBody>
                    <a:bodyPr/>
                    <a:p>
                      <a:pPr indent="0">
                        <a:buNone/>
                      </a:pPr>
                      <a:r>
                        <a:rPr lang="en-US" sz="1600" b="1"/>
                        <a:t> Weaknesses / 缺陷：a.受微信平台限制，无法开发大型程序b.技术框架不稳定c.不能跳转外链网址 </a:t>
                      </a:r>
                      <a:endParaRPr lang="en-US" altLang="en-US" sz="1600" b="1"/>
                    </a:p>
                  </a:txBody>
                  <a:tcPr marL="68580" marR="68580" marT="0" marB="0" vert="horz" anchor="t" anchorCtr="0"/>
                </a:tc>
              </a:tr>
              <a:tr h="1244600">
                <a:tc>
                  <a:txBody>
                    <a:bodyPr/>
                    <a:p>
                      <a:pPr indent="0">
                        <a:buNone/>
                      </a:pPr>
                      <a:r>
                        <a:rPr lang="en-US" sz="1600" b="1"/>
                        <a:t> Opportunities / 机会：a.微信用户基数大b.移动应用发展趋势良好c.微信小程序开发准入门槛低 </a:t>
                      </a:r>
                      <a:endParaRPr lang="en-US" altLang="en-US" sz="1600" b="1"/>
                    </a:p>
                  </a:txBody>
                  <a:tcPr marL="68580" marR="68580" marT="0" marB="0" vert="horz" anchor="t" anchorCtr="0"/>
                </a:tc>
                <a:tc>
                  <a:txBody>
                    <a:bodyPr/>
                    <a:p>
                      <a:pPr indent="0">
                        <a:buNone/>
                      </a:pPr>
                      <a:r>
                        <a:rPr lang="en-US" sz="1600" b="1"/>
                        <a:t> Threats / 挑战：a.承受微信平台的限制要求b.需要满足客户的不同需求c.要看清市场方向，抓住市场机遇</a:t>
                      </a:r>
                      <a:endParaRPr lang="en-US" altLang="en-US" sz="1600" b="1"/>
                    </a:p>
                  </a:txBody>
                  <a:tcPr marL="68580" marR="68580" marT="0" marB="0" vert="horz" anchor="t" anchorCtr="0"/>
                </a:tc>
              </a:tr>
            </a:tbl>
          </a:graphicData>
        </a:graphic>
      </p:graphicFrame>
      <p:sp>
        <p:nvSpPr>
          <p:cNvPr id="8" name="文本框 7"/>
          <p:cNvSpPr txBox="1"/>
          <p:nvPr/>
        </p:nvSpPr>
        <p:spPr>
          <a:xfrm>
            <a:off x="6062980" y="906145"/>
            <a:ext cx="5756910" cy="5046345"/>
          </a:xfrm>
          <a:prstGeom prst="rect">
            <a:avLst/>
          </a:prstGeom>
          <a:noFill/>
          <a:ln w="9525">
            <a:noFill/>
          </a:ln>
        </p:spPr>
        <p:txBody>
          <a:bodyPr wrap="square">
            <a:spAutoFit/>
          </a:bodyPr>
          <a:p>
            <a:pPr indent="0"/>
            <a:r>
              <a:rPr sz="1400" b="1">
                <a:ln w="22225">
                  <a:noFill/>
                  <a:prstDash val="solid"/>
                </a:ln>
                <a:solidFill>
                  <a:schemeClr val="accent2">
                    <a:lumMod val="75000"/>
                  </a:schemeClr>
                </a:solidFill>
                <a:effectLst/>
              </a:rPr>
              <a:t>a.本系统的开发意图：为了能够更好的让学生了解学校，了解学校内有哪些生态环境，以及提高学生动植物保护的意识。同时提供一个平台供有需要的人们进行交流。</a:t>
            </a:r>
            <a:endParaRPr sz="1400" b="1">
              <a:ln w="22225">
                <a:noFill/>
                <a:prstDash val="solid"/>
              </a:ln>
              <a:solidFill>
                <a:schemeClr val="accent2">
                  <a:lumMod val="75000"/>
                </a:schemeClr>
              </a:solidFill>
              <a:effectLst/>
            </a:endParaRPr>
          </a:p>
          <a:p>
            <a:pPr indent="0"/>
            <a:endParaRPr sz="1400" b="1">
              <a:ln w="22225">
                <a:noFill/>
                <a:prstDash val="solid"/>
              </a:ln>
              <a:solidFill>
                <a:schemeClr val="accent2">
                  <a:lumMod val="75000"/>
                </a:schemeClr>
              </a:solidFill>
              <a:effectLst/>
            </a:endParaRPr>
          </a:p>
          <a:p>
            <a:pPr indent="0"/>
            <a:r>
              <a:rPr sz="1400" b="1">
                <a:ln w="22225">
                  <a:noFill/>
                  <a:prstDash val="solid"/>
                </a:ln>
                <a:solidFill>
                  <a:schemeClr val="accent2">
                    <a:lumMod val="75000"/>
                  </a:schemeClr>
                </a:solidFill>
                <a:effectLst/>
              </a:rPr>
              <a:t>b.本系统的作用范围：微信小程序</a:t>
            </a:r>
            <a:endParaRPr sz="1400" b="1">
              <a:ln w="22225">
                <a:noFill/>
                <a:prstDash val="solid"/>
              </a:ln>
              <a:solidFill>
                <a:schemeClr val="accent2">
                  <a:lumMod val="75000"/>
                </a:schemeClr>
              </a:solidFill>
              <a:effectLst/>
            </a:endParaRPr>
          </a:p>
          <a:p>
            <a:pPr indent="0"/>
            <a:endParaRPr sz="1400" b="1">
              <a:ln w="22225">
                <a:noFill/>
                <a:prstDash val="solid"/>
              </a:ln>
              <a:solidFill>
                <a:schemeClr val="accent2">
                  <a:lumMod val="75000"/>
                </a:schemeClr>
              </a:solidFill>
              <a:effectLst/>
            </a:endParaRPr>
          </a:p>
          <a:p>
            <a:pPr indent="0"/>
            <a:r>
              <a:rPr sz="1400" b="1">
                <a:ln w="22225">
                  <a:noFill/>
                  <a:prstDash val="solid"/>
                </a:ln>
                <a:solidFill>
                  <a:schemeClr val="accent2">
                    <a:lumMod val="75000"/>
                  </a:schemeClr>
                </a:solidFill>
                <a:effectLst/>
              </a:rPr>
              <a:t>c.本系统的主要功能：“云吸猫”“云撸狗”等论坛交流功能，动植物科普功能，动物城友会功能、管理员功能等。</a:t>
            </a:r>
            <a:endParaRPr sz="1400" b="1">
              <a:ln w="22225">
                <a:noFill/>
                <a:prstDash val="solid"/>
              </a:ln>
              <a:solidFill>
                <a:schemeClr val="accent2">
                  <a:lumMod val="75000"/>
                </a:schemeClr>
              </a:solidFill>
              <a:effectLst/>
            </a:endParaRPr>
          </a:p>
          <a:p>
            <a:pPr indent="0"/>
            <a:endParaRPr sz="1400" b="1">
              <a:ln w="22225">
                <a:noFill/>
                <a:prstDash val="solid"/>
              </a:ln>
              <a:solidFill>
                <a:schemeClr val="accent2">
                  <a:lumMod val="75000"/>
                </a:schemeClr>
              </a:solidFill>
              <a:effectLst/>
            </a:endParaRPr>
          </a:p>
          <a:p>
            <a:pPr indent="0"/>
            <a:r>
              <a:rPr sz="1400" b="1">
                <a:ln w="22225">
                  <a:noFill/>
                  <a:prstDash val="solid"/>
                </a:ln>
                <a:solidFill>
                  <a:schemeClr val="accent2">
                    <a:lumMod val="75000"/>
                  </a:schemeClr>
                </a:solidFill>
                <a:effectLst/>
              </a:rPr>
              <a:t>d.本系统的技术要求：采用微信开发者工具相关技术，例如wxml,wxss,Java Script等，采用其他例如Spring相关技术作为辅助。</a:t>
            </a:r>
            <a:endParaRPr sz="1400" b="1">
              <a:ln w="22225">
                <a:noFill/>
                <a:prstDash val="solid"/>
              </a:ln>
              <a:solidFill>
                <a:schemeClr val="accent2">
                  <a:lumMod val="75000"/>
                </a:schemeClr>
              </a:solidFill>
              <a:effectLst/>
            </a:endParaRPr>
          </a:p>
          <a:p>
            <a:pPr indent="0"/>
            <a:endParaRPr sz="1400" b="1">
              <a:ln w="22225">
                <a:noFill/>
                <a:prstDash val="solid"/>
              </a:ln>
              <a:solidFill>
                <a:schemeClr val="accent2">
                  <a:lumMod val="75000"/>
                </a:schemeClr>
              </a:solidFill>
              <a:effectLst/>
            </a:endParaRPr>
          </a:p>
          <a:p>
            <a:pPr indent="0"/>
            <a:r>
              <a:rPr sz="1400" b="1">
                <a:ln w="22225">
                  <a:noFill/>
                  <a:prstDash val="solid"/>
                </a:ln>
                <a:solidFill>
                  <a:schemeClr val="accent2">
                    <a:lumMod val="75000"/>
                  </a:schemeClr>
                </a:solidFill>
                <a:effectLst/>
              </a:rPr>
              <a:t>e.本系统的安全性、保密性和私密性需求保证方法：使用[云开发]，具有以下3个链路优势：</a:t>
            </a:r>
            <a:endParaRPr sz="1400" b="1">
              <a:ln w="22225">
                <a:noFill/>
                <a:prstDash val="solid"/>
              </a:ln>
              <a:solidFill>
                <a:schemeClr val="accent2">
                  <a:lumMod val="75000"/>
                </a:schemeClr>
              </a:solidFill>
              <a:effectLst/>
            </a:endParaRPr>
          </a:p>
          <a:p>
            <a:pPr indent="0"/>
            <a:r>
              <a:rPr lang="en-US" sz="1400" b="1">
                <a:ln w="22225">
                  <a:noFill/>
                  <a:prstDash val="solid"/>
                </a:ln>
                <a:solidFill>
                  <a:schemeClr val="accent2">
                    <a:lumMod val="75000"/>
                  </a:schemeClr>
                </a:solidFill>
                <a:effectLst/>
              </a:rPr>
              <a:t>        </a:t>
            </a:r>
            <a:r>
              <a:rPr sz="1400" b="1">
                <a:ln w="22225">
                  <a:noFill/>
                  <a:prstDash val="solid"/>
                </a:ln>
                <a:solidFill>
                  <a:schemeClr val="accent2">
                    <a:lumMod val="75000"/>
                  </a:schemeClr>
                </a:solidFill>
                <a:effectLst/>
              </a:rPr>
              <a:t>a)防刷防攻击：小程序中调用后端云函数时，在公网上的数据传输都采用的微信的私有协议。能保证调用方一定来自于小程序端，防止信息在公网被窃取，而且能有效的防止重放攻击等。</a:t>
            </a:r>
            <a:endParaRPr sz="1400" b="1">
              <a:ln w="22225">
                <a:noFill/>
                <a:prstDash val="solid"/>
              </a:ln>
              <a:solidFill>
                <a:schemeClr val="accent2">
                  <a:lumMod val="75000"/>
                </a:schemeClr>
              </a:solidFill>
              <a:effectLst/>
            </a:endParaRPr>
          </a:p>
          <a:p>
            <a:pPr indent="0"/>
            <a:r>
              <a:rPr lang="en-US" sz="1400" b="1">
                <a:ln w="22225">
                  <a:noFill/>
                  <a:prstDash val="solid"/>
                </a:ln>
                <a:solidFill>
                  <a:schemeClr val="accent2">
                    <a:lumMod val="75000"/>
                  </a:schemeClr>
                </a:solidFill>
                <a:effectLst/>
              </a:rPr>
              <a:t>        </a:t>
            </a:r>
            <a:r>
              <a:rPr sz="1400" b="1">
                <a:ln w="22225">
                  <a:noFill/>
                  <a:prstDash val="solid"/>
                </a:ln>
                <a:solidFill>
                  <a:schemeClr val="accent2">
                    <a:lumMod val="75000"/>
                  </a:schemeClr>
                </a:solidFill>
                <a:effectLst/>
              </a:rPr>
              <a:t>b)链路加密：C端是微信的可信客户端，使用破解微信会被封号。公网的网络通讯过程走的加密链路，能对敏感信息做到全链路有效保护。</a:t>
            </a:r>
            <a:endParaRPr sz="1400" b="1">
              <a:ln w="22225">
                <a:noFill/>
                <a:prstDash val="solid"/>
              </a:ln>
              <a:solidFill>
                <a:schemeClr val="accent2">
                  <a:lumMod val="75000"/>
                </a:schemeClr>
              </a:solidFill>
              <a:effectLst/>
            </a:endParaRPr>
          </a:p>
          <a:p>
            <a:pPr indent="0"/>
            <a:r>
              <a:rPr lang="en-US" sz="1400" b="1">
                <a:ln w="22225">
                  <a:noFill/>
                  <a:prstDash val="solid"/>
                </a:ln>
                <a:solidFill>
                  <a:schemeClr val="accent2">
                    <a:lumMod val="75000"/>
                  </a:schemeClr>
                </a:solidFill>
                <a:effectLst/>
              </a:rPr>
              <a:t>        </a:t>
            </a:r>
            <a:r>
              <a:rPr sz="1400" b="1">
                <a:ln w="22225">
                  <a:noFill/>
                  <a:prstDash val="solid"/>
                </a:ln>
                <a:solidFill>
                  <a:schemeClr val="accent2">
                    <a:lumMod val="75000"/>
                  </a:schemeClr>
                </a:solidFill>
                <a:effectLst/>
              </a:rPr>
              <a:t>c)网络优化：小程序的请求会首先接近接入到微信接入集群，然后微信后台通过专线走内网将请求转发给云开发中部署的后台服务。而且还能利用微信私有协议对各种网络环境的多年优化能力，极大得提升了《城院生态圈》前后台交互的网络链路。</a:t>
            </a:r>
            <a:endParaRPr sz="1400" b="1">
              <a:ln w="22225">
                <a:noFill/>
                <a:prstDash val="solid"/>
              </a:ln>
              <a:solidFill>
                <a:schemeClr val="accent2">
                  <a:lumMod val="75000"/>
                </a:schemeClr>
              </a:solidFill>
              <a:effectLst/>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2" nodeType="clickEffect">
                                  <p:stCondLst>
                                    <p:cond delay="0"/>
                                  </p:stCondLst>
                                  <p:childTnLst>
                                    <p:animEffect transition="out" filter="wipe(down)">
                                      <p:cBhvr>
                                        <p:cTn id="6" dur="500"/>
                                        <p:tgtEl>
                                          <p:spTgt spid="100"/>
                                        </p:tgtEl>
                                      </p:cBhvr>
                                    </p:animEffect>
                                    <p:set>
                                      <p:cBhvr>
                                        <p:cTn id="7" dur="1" fill="hold">
                                          <p:stCondLst>
                                            <p:cond delay="499"/>
                                          </p:stCondLst>
                                        </p:cTn>
                                        <p:tgtEl>
                                          <p:spTgt spid="100"/>
                                        </p:tgtEl>
                                        <p:attrNameLst>
                                          <p:attrName>style.visibility</p:attrName>
                                        </p:attrNameLst>
                                      </p:cBhvr>
                                      <p:to>
                                        <p:strVal val="hidden"/>
                                      </p:to>
                                    </p:set>
                                  </p:childTnLst>
                                </p:cTn>
                              </p:par>
                              <p:par>
                                <p:cTn id="8" presetID="22" presetClass="exit" presetSubtype="4" fill="hold" nodeType="withEffect">
                                  <p:stCondLst>
                                    <p:cond delay="0"/>
                                  </p:stCondLst>
                                  <p:childTnLst>
                                    <p:animEffect transition="out" filter="wipe(down)">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1"/>
      <p:bldP spid="100" grpId="2"/>
      <p:bldP spid="5"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89355" y="269240"/>
            <a:ext cx="2880995" cy="529590"/>
            <a:chOff x="1873" y="424"/>
            <a:chExt cx="4537" cy="834"/>
          </a:xfrm>
        </p:grpSpPr>
        <p:sp>
          <p:nvSpPr>
            <p:cNvPr id="24" name="矩形 23"/>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1984" y="535"/>
              <a:ext cx="4426" cy="723"/>
            </a:xfrm>
            <a:prstGeom prst="rect">
              <a:avLst/>
            </a:prstGeom>
          </p:spPr>
          <p:txBody>
            <a:bodyPr wrap="square" lIns="91400" tIns="45699" rIns="91400" bIns="45699">
              <a:spAutoFit/>
            </a:bodyPr>
            <a:p>
              <a:pPr lvl="0" defTabSz="914400">
                <a:defRPr/>
              </a:pPr>
              <a:r>
                <a:rPr lang="zh-CN" altLang="en-US" sz="2400" kern="0" dirty="0">
                  <a:solidFill>
                    <a:schemeClr val="accent1"/>
                  </a:solidFill>
                  <a:latin typeface="微软雅黑" panose="020B0503020204020204" pitchFamily="34" charset="-122"/>
                  <a:ea typeface="微软雅黑" panose="020B0503020204020204" pitchFamily="34" charset="-122"/>
                </a:rPr>
                <a:t>系统体系结构设计</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grpSp>
      <p:sp>
        <p:nvSpPr>
          <p:cNvPr id="2" name="矩形 1"/>
          <p:cNvSpPr/>
          <p:nvPr/>
        </p:nvSpPr>
        <p:spPr>
          <a:xfrm>
            <a:off x="317500" y="1104900"/>
            <a:ext cx="2810510" cy="459105"/>
          </a:xfrm>
          <a:prstGeom prst="rect">
            <a:avLst/>
          </a:prstGeom>
        </p:spPr>
        <p:txBody>
          <a:bodyPr wrap="square" lIns="91400" tIns="45699" rIns="91400" bIns="45699">
            <a:spAutoFit/>
          </a:bodyPr>
          <a:p>
            <a:pPr lvl="0" defTabSz="914400">
              <a:defRPr/>
            </a:pPr>
            <a:r>
              <a:rPr lang="en-US" altLang="zh-CN" sz="2400" kern="0" dirty="0">
                <a:solidFill>
                  <a:schemeClr val="accent1"/>
                </a:solidFill>
                <a:latin typeface="微软雅黑" panose="020B0503020204020204" pitchFamily="34" charset="-122"/>
                <a:ea typeface="微软雅黑" panose="020B0503020204020204" pitchFamily="34" charset="-122"/>
              </a:rPr>
              <a:t>E-R</a:t>
            </a:r>
            <a:r>
              <a:rPr lang="zh-CN" altLang="en-US" sz="2400" kern="0" dirty="0">
                <a:solidFill>
                  <a:schemeClr val="accent1"/>
                </a:solidFill>
                <a:latin typeface="微软雅黑" panose="020B0503020204020204" pitchFamily="34" charset="-122"/>
                <a:ea typeface="微软雅黑" panose="020B0503020204020204" pitchFamily="34" charset="-122"/>
              </a:rPr>
              <a:t>图</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pic>
        <p:nvPicPr>
          <p:cNvPr id="5" name="图片 4" descr="er图"/>
          <p:cNvPicPr>
            <a:picLocks noChangeAspect="1"/>
          </p:cNvPicPr>
          <p:nvPr>
            <p:custDataLst>
              <p:tags r:id="rId1"/>
            </p:custDataLst>
          </p:nvPr>
        </p:nvPicPr>
        <p:blipFill>
          <a:blip r:embed="rId2"/>
          <a:stretch>
            <a:fillRect/>
          </a:stretch>
        </p:blipFill>
        <p:spPr>
          <a:xfrm>
            <a:off x="1543685" y="798830"/>
            <a:ext cx="9874250" cy="5916930"/>
          </a:xfrm>
          <a:prstGeom prst="rect">
            <a:avLst/>
          </a:prstGeom>
        </p:spPr>
      </p:pic>
      <p:graphicFrame>
        <p:nvGraphicFramePr>
          <p:cNvPr id="6" name="表格 5"/>
          <p:cNvGraphicFramePr/>
          <p:nvPr>
            <p:custDataLst>
              <p:tags r:id="rId3"/>
            </p:custDataLst>
          </p:nvPr>
        </p:nvGraphicFramePr>
        <p:xfrm>
          <a:off x="3219450" y="2217420"/>
          <a:ext cx="5508625" cy="2506980"/>
        </p:xfrm>
        <a:graphic>
          <a:graphicData uri="http://schemas.openxmlformats.org/drawingml/2006/table">
            <a:tbl>
              <a:tblPr firstRow="1" bandRow="1">
                <a:tableStyleId>{327F97BB-C833-4FB7-BDE5-3F7075034690}</a:tableStyleId>
              </a:tblPr>
              <a:tblGrid>
                <a:gridCol w="1260475"/>
                <a:gridCol w="1283970"/>
                <a:gridCol w="1375410"/>
                <a:gridCol w="880745"/>
                <a:gridCol w="708025"/>
              </a:tblGrid>
              <a:tr h="176530">
                <a:tc gridSpan="5">
                  <a:txBody>
                    <a:bodyPr/>
                    <a:p>
                      <a:pPr indent="0">
                        <a:buNone/>
                      </a:pPr>
                      <a:r>
                        <a:rPr lang="en-US" sz="1000"/>
                        <a:t>论坛帖设计（Post）</a:t>
                      </a:r>
                      <a:endParaRPr lang="en-US" altLang="en-US" sz="1000"/>
                    </a:p>
                  </a:txBody>
                  <a:tcPr marL="68580" marR="68580" marT="0" marB="0" vert="horz" anchor="t" anchorCtr="0"/>
                </a:tc>
                <a:tc hMerge="1">
                  <a:tcPr/>
                </a:tc>
                <a:tc hMerge="1">
                  <a:tcPr/>
                </a:tc>
                <a:tc hMerge="1">
                  <a:tcPr/>
                </a:tc>
                <a:tc hMerge="1">
                  <a:tcPr/>
                </a:tc>
              </a:tr>
              <a:tr h="176530">
                <a:tc>
                  <a:txBody>
                    <a:bodyPr/>
                    <a:p>
                      <a:pPr indent="0">
                        <a:buNone/>
                      </a:pPr>
                      <a:r>
                        <a:rPr lang="en-US" sz="1000"/>
                        <a:t>字段名</a:t>
                      </a:r>
                      <a:endParaRPr lang="en-US" altLang="en-US" sz="1000"/>
                    </a:p>
                  </a:txBody>
                  <a:tcPr marL="68580" marR="68580" marT="0" marB="0" vert="horz" anchor="t" anchorCtr="0"/>
                </a:tc>
                <a:tc>
                  <a:txBody>
                    <a:bodyPr/>
                    <a:p>
                      <a:pPr indent="0">
                        <a:buNone/>
                      </a:pPr>
                      <a:r>
                        <a:rPr lang="en-US" sz="1000"/>
                        <a:t>中文名称</a:t>
                      </a:r>
                      <a:endParaRPr lang="en-US" altLang="en-US" sz="1000"/>
                    </a:p>
                  </a:txBody>
                  <a:tcPr marL="68580" marR="68580" marT="0" marB="0" vert="horz" anchor="t" anchorCtr="0"/>
                </a:tc>
                <a:tc>
                  <a:txBody>
                    <a:bodyPr/>
                    <a:p>
                      <a:pPr indent="0">
                        <a:buNone/>
                      </a:pPr>
                      <a:r>
                        <a:rPr lang="en-US" sz="1000"/>
                        <a:t>数据类型</a:t>
                      </a:r>
                      <a:endParaRPr lang="en-US" altLang="en-US" sz="1000"/>
                    </a:p>
                  </a:txBody>
                  <a:tcPr marL="68580" marR="68580" marT="0" marB="0" vert="horz" anchor="t" anchorCtr="0"/>
                </a:tc>
                <a:tc>
                  <a:txBody>
                    <a:bodyPr/>
                    <a:p>
                      <a:pPr indent="0">
                        <a:buNone/>
                      </a:pPr>
                      <a:r>
                        <a:rPr lang="en-US" sz="1000"/>
                        <a:t>能否为空</a:t>
                      </a:r>
                      <a:endParaRPr lang="en-US" altLang="en-US" sz="1000"/>
                    </a:p>
                  </a:txBody>
                  <a:tcPr marL="68580" marR="68580" marT="0" marB="0" vert="horz" anchor="t" anchorCtr="0"/>
                </a:tc>
                <a:tc>
                  <a:txBody>
                    <a:bodyPr/>
                    <a:p>
                      <a:pPr indent="0">
                        <a:buNone/>
                      </a:pPr>
                      <a:r>
                        <a:rPr lang="en-US" sz="1000"/>
                        <a:t>说明</a:t>
                      </a:r>
                      <a:endParaRPr lang="en-US" altLang="en-US" sz="1000"/>
                    </a:p>
                  </a:txBody>
                  <a:tcPr marL="68580" marR="68580" marT="0" marB="0" vert="horz" anchor="t" anchorCtr="0"/>
                </a:tc>
              </a:tr>
              <a:tr h="212090">
                <a:tc>
                  <a:txBody>
                    <a:bodyPr/>
                    <a:p>
                      <a:pPr indent="0">
                        <a:buNone/>
                      </a:pPr>
                      <a:r>
                        <a:rPr lang="en-US" sz="1000"/>
                        <a:t>post</a:t>
                      </a:r>
                      <a:r>
                        <a:rPr lang="en-US" sz="1200"/>
                        <a:t>_</a:t>
                      </a:r>
                      <a:r>
                        <a:rPr lang="en-US" sz="1000"/>
                        <a:t>ID</a:t>
                      </a:r>
                      <a:endParaRPr lang="en-US" altLang="en-US" sz="1000"/>
                    </a:p>
                  </a:txBody>
                  <a:tcPr marL="68580" marR="68580" marT="0" marB="0" vert="horz" anchor="t" anchorCtr="0"/>
                </a:tc>
                <a:tc>
                  <a:txBody>
                    <a:bodyPr/>
                    <a:p>
                      <a:pPr indent="0">
                        <a:buNone/>
                      </a:pPr>
                      <a:r>
                        <a:rPr lang="en-US" sz="1000"/>
                        <a:t>帖子ID</a:t>
                      </a:r>
                      <a:endParaRPr lang="en-US" altLang="en-US" sz="1000"/>
                    </a:p>
                  </a:txBody>
                  <a:tcPr marL="68580" marR="68580" marT="0" marB="0" vert="horz" anchor="t" anchorCtr="0"/>
                </a:tc>
                <a:tc>
                  <a:txBody>
                    <a:bodyPr/>
                    <a:p>
                      <a:pPr indent="0">
                        <a:buNone/>
                      </a:pPr>
                      <a:r>
                        <a:rPr lang="en-US" sz="1000"/>
                        <a:t>Varchar</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主键</a:t>
                      </a:r>
                      <a:endParaRPr lang="en-US" altLang="en-US" sz="1000"/>
                    </a:p>
                  </a:txBody>
                  <a:tcPr marL="68580" marR="68580" marT="0" marB="0" vert="horz" anchor="t" anchorCtr="0"/>
                </a:tc>
              </a:tr>
              <a:tr h="211455">
                <a:tc>
                  <a:txBody>
                    <a:bodyPr/>
                    <a:p>
                      <a:pPr indent="0">
                        <a:buNone/>
                      </a:pPr>
                      <a:r>
                        <a:rPr lang="en-US" sz="1000"/>
                        <a:t>post</a:t>
                      </a:r>
                      <a:r>
                        <a:rPr lang="en-US" sz="1200"/>
                        <a:t>_</a:t>
                      </a:r>
                      <a:r>
                        <a:rPr lang="en-US" sz="1000"/>
                        <a:t>PersonID</a:t>
                      </a:r>
                      <a:endParaRPr lang="en-US" altLang="en-US" sz="1000"/>
                    </a:p>
                  </a:txBody>
                  <a:tcPr marL="68580" marR="68580" marT="0" marB="0" vert="horz" anchor="t" anchorCtr="0"/>
                </a:tc>
                <a:tc>
                  <a:txBody>
                    <a:bodyPr/>
                    <a:p>
                      <a:pPr indent="0">
                        <a:buNone/>
                      </a:pPr>
                      <a:r>
                        <a:rPr lang="en-US" sz="1000"/>
                        <a:t>贴主ID</a:t>
                      </a:r>
                      <a:endParaRPr lang="en-US" altLang="en-US" sz="1000"/>
                    </a:p>
                  </a:txBody>
                  <a:tcPr marL="68580" marR="68580" marT="0" marB="0" vert="horz" anchor="t" anchorCtr="0"/>
                </a:tc>
                <a:tc>
                  <a:txBody>
                    <a:bodyPr/>
                    <a:p>
                      <a:pPr indent="0">
                        <a:buNone/>
                      </a:pPr>
                      <a:r>
                        <a:rPr lang="en-US" sz="1000"/>
                        <a:t>Varchar</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12090">
                <a:tc>
                  <a:txBody>
                    <a:bodyPr/>
                    <a:p>
                      <a:pPr indent="0">
                        <a:buNone/>
                      </a:pPr>
                      <a:r>
                        <a:rPr lang="en-US" sz="1000"/>
                        <a:t>post</a:t>
                      </a:r>
                      <a:r>
                        <a:rPr lang="en-US" sz="1200"/>
                        <a:t>_</a:t>
                      </a:r>
                      <a:r>
                        <a:rPr lang="en-US" sz="1000"/>
                        <a:t>Content</a:t>
                      </a:r>
                      <a:endParaRPr lang="en-US" altLang="en-US" sz="1000"/>
                    </a:p>
                  </a:txBody>
                  <a:tcPr marL="68580" marR="68580" marT="0" marB="0" vert="horz" anchor="t" anchorCtr="0"/>
                </a:tc>
                <a:tc>
                  <a:txBody>
                    <a:bodyPr/>
                    <a:p>
                      <a:pPr indent="0">
                        <a:buNone/>
                      </a:pPr>
                      <a:r>
                        <a:rPr lang="en-US" sz="1000"/>
                        <a:t>帖子内容</a:t>
                      </a:r>
                      <a:endParaRPr lang="en-US" altLang="en-US" sz="1000"/>
                    </a:p>
                  </a:txBody>
                  <a:tcPr marL="68580" marR="68580" marT="0" marB="0" vert="horz" anchor="t" anchorCtr="0"/>
                </a:tc>
                <a:tc>
                  <a:txBody>
                    <a:bodyPr/>
                    <a:p>
                      <a:pPr indent="0">
                        <a:buNone/>
                      </a:pPr>
                      <a:r>
                        <a:rPr lang="en-US" sz="1000"/>
                        <a:t>Varchar</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12090">
                <a:tc>
                  <a:txBody>
                    <a:bodyPr/>
                    <a:p>
                      <a:pPr indent="0">
                        <a:buNone/>
                      </a:pPr>
                      <a:r>
                        <a:rPr lang="en-US" sz="1000"/>
                        <a:t>post</a:t>
                      </a:r>
                      <a:r>
                        <a:rPr lang="en-US" sz="1200"/>
                        <a:t>_</a:t>
                      </a:r>
                      <a:r>
                        <a:rPr lang="en-US" sz="1000"/>
                        <a:t>Date</a:t>
                      </a:r>
                      <a:endParaRPr lang="en-US" altLang="en-US" sz="1000"/>
                    </a:p>
                  </a:txBody>
                  <a:tcPr marL="68580" marR="68580" marT="0" marB="0" vert="horz" anchor="t" anchorCtr="0"/>
                </a:tc>
                <a:tc>
                  <a:txBody>
                    <a:bodyPr/>
                    <a:p>
                      <a:pPr indent="0">
                        <a:buNone/>
                      </a:pPr>
                      <a:r>
                        <a:rPr lang="en-US" sz="1000"/>
                        <a:t>帖子发布时间</a:t>
                      </a:r>
                      <a:endParaRPr lang="en-US" altLang="en-US" sz="1000"/>
                    </a:p>
                  </a:txBody>
                  <a:tcPr marL="68580" marR="68580" marT="0" marB="0" vert="horz" anchor="t" anchorCtr="0"/>
                </a:tc>
                <a:tc>
                  <a:txBody>
                    <a:bodyPr/>
                    <a:p>
                      <a:pPr indent="0">
                        <a:buNone/>
                      </a:pPr>
                      <a:r>
                        <a:rPr lang="en-US" sz="1000"/>
                        <a:t>Date</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11455">
                <a:tc>
                  <a:txBody>
                    <a:bodyPr/>
                    <a:p>
                      <a:pPr indent="0">
                        <a:buNone/>
                      </a:pPr>
                      <a:r>
                        <a:rPr lang="en-US" sz="1000"/>
                        <a:t>post</a:t>
                      </a:r>
                      <a:r>
                        <a:rPr lang="en-US" sz="1200"/>
                        <a:t>_</a:t>
                      </a:r>
                      <a:r>
                        <a:rPr lang="en-US" sz="1000"/>
                        <a:t>LikeNum</a:t>
                      </a:r>
                      <a:endParaRPr lang="en-US" altLang="en-US" sz="1000"/>
                    </a:p>
                  </a:txBody>
                  <a:tcPr marL="68580" marR="68580" marT="0" marB="0" vert="horz" anchor="t" anchorCtr="0"/>
                </a:tc>
                <a:tc>
                  <a:txBody>
                    <a:bodyPr/>
                    <a:p>
                      <a:pPr indent="0">
                        <a:buNone/>
                      </a:pPr>
                      <a:r>
                        <a:rPr lang="en-US" sz="1000"/>
                        <a:t>点赞数量</a:t>
                      </a:r>
                      <a:endParaRPr lang="en-US" altLang="en-US" sz="1000"/>
                    </a:p>
                  </a:txBody>
                  <a:tcPr marL="68580" marR="68580" marT="0" marB="0" vert="horz" anchor="t" anchorCtr="0"/>
                </a:tc>
                <a:tc>
                  <a:txBody>
                    <a:bodyPr/>
                    <a:p>
                      <a:pPr indent="0">
                        <a:buNone/>
                      </a:pPr>
                      <a:r>
                        <a:rPr lang="en-US" sz="1000"/>
                        <a:t>Long Integer</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388620">
                <a:tc>
                  <a:txBody>
                    <a:bodyPr/>
                    <a:p>
                      <a:pPr indent="0">
                        <a:buNone/>
                      </a:pPr>
                      <a:r>
                        <a:rPr lang="en-US" sz="1000"/>
                        <a:t>post</a:t>
                      </a:r>
                      <a:r>
                        <a:rPr lang="en-US" sz="1200"/>
                        <a:t>_</a:t>
                      </a:r>
                      <a:r>
                        <a:rPr lang="en-US" sz="1000"/>
                        <a:t>CommentNum</a:t>
                      </a:r>
                      <a:endParaRPr lang="en-US" altLang="en-US" sz="1000"/>
                    </a:p>
                  </a:txBody>
                  <a:tcPr marL="68580" marR="68580" marT="0" marB="0" vert="horz" anchor="t" anchorCtr="0"/>
                </a:tc>
                <a:tc>
                  <a:txBody>
                    <a:bodyPr/>
                    <a:p>
                      <a:pPr indent="0">
                        <a:buNone/>
                      </a:pPr>
                      <a:r>
                        <a:rPr lang="en-US" sz="1000"/>
                        <a:t>评论数量</a:t>
                      </a:r>
                      <a:endParaRPr lang="en-US" altLang="en-US" sz="1000"/>
                    </a:p>
                  </a:txBody>
                  <a:tcPr marL="68580" marR="68580" marT="0" marB="0" vert="horz" anchor="t" anchorCtr="0"/>
                </a:tc>
                <a:tc>
                  <a:txBody>
                    <a:bodyPr/>
                    <a:p>
                      <a:pPr indent="0">
                        <a:buNone/>
                      </a:pPr>
                      <a:r>
                        <a:rPr lang="en-US" sz="1000"/>
                        <a:t>Long Integer</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176530">
                <a:tc>
                  <a:txBody>
                    <a:bodyPr/>
                    <a:p>
                      <a:pPr indent="0">
                        <a:buNone/>
                      </a:pPr>
                      <a:r>
                        <a:rPr lang="en-US" sz="1000"/>
                        <a:t>post_ReportNum</a:t>
                      </a:r>
                      <a:endParaRPr lang="en-US" altLang="en-US" sz="1000"/>
                    </a:p>
                  </a:txBody>
                  <a:tcPr marL="68580" marR="68580" marT="0" marB="0" vert="horz" anchor="t" anchorCtr="0"/>
                </a:tc>
                <a:tc>
                  <a:txBody>
                    <a:bodyPr/>
                    <a:p>
                      <a:pPr indent="0">
                        <a:buNone/>
                      </a:pPr>
                      <a:r>
                        <a:rPr lang="en-US" sz="1000"/>
                        <a:t>举报数量</a:t>
                      </a:r>
                      <a:endParaRPr lang="en-US" altLang="en-US" sz="1000"/>
                    </a:p>
                  </a:txBody>
                  <a:tcPr marL="68580" marR="68580" marT="0" marB="0" vert="horz" anchor="t" anchorCtr="0"/>
                </a:tc>
                <a:tc>
                  <a:txBody>
                    <a:bodyPr/>
                    <a:p>
                      <a:pPr indent="0">
                        <a:buNone/>
                      </a:pPr>
                      <a:r>
                        <a:rPr lang="en-US" sz="1000"/>
                        <a:t>Long Integer</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176530">
                <a:tc>
                  <a:txBody>
                    <a:bodyPr/>
                    <a:p>
                      <a:pPr indent="0">
                        <a:buNone/>
                      </a:pPr>
                      <a:r>
                        <a:rPr lang="en-US" sz="1000"/>
                        <a:t>post_Image</a:t>
                      </a:r>
                      <a:endParaRPr lang="en-US" altLang="en-US" sz="1000"/>
                    </a:p>
                  </a:txBody>
                  <a:tcPr marL="68580" marR="68580" marT="0" marB="0" vert="horz" anchor="t" anchorCtr="0"/>
                </a:tc>
                <a:tc>
                  <a:txBody>
                    <a:bodyPr/>
                    <a:p>
                      <a:pPr indent="0">
                        <a:buNone/>
                      </a:pPr>
                      <a:r>
                        <a:rPr lang="en-US" sz="1000"/>
                        <a:t>图片</a:t>
                      </a:r>
                      <a:endParaRPr lang="en-US" altLang="en-US" sz="1000"/>
                    </a:p>
                  </a:txBody>
                  <a:tcPr marL="68580" marR="68580" marT="0" marB="0" vert="horz" anchor="t" anchorCtr="0"/>
                </a:tc>
                <a:tc>
                  <a:txBody>
                    <a:bodyPr/>
                    <a:p>
                      <a:pPr indent="0">
                        <a:buNone/>
                      </a:pPr>
                      <a:r>
                        <a:rPr lang="en-US" sz="1000"/>
                        <a:t>Image</a:t>
                      </a:r>
                      <a:endParaRPr lang="en-US" altLang="en-US" sz="1000"/>
                    </a:p>
                  </a:txBody>
                  <a:tcPr marL="68580" marR="68580" marT="0" marB="0" vert="horz" anchor="t" anchorCtr="0"/>
                </a:tc>
                <a:tc>
                  <a:txBody>
                    <a:bodyPr/>
                    <a:p>
                      <a:pPr indent="0">
                        <a:buNone/>
                      </a:pPr>
                      <a:r>
                        <a:rPr lang="en-US" sz="1000"/>
                        <a:t>是</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176530">
                <a:tc>
                  <a:txBody>
                    <a:bodyPr/>
                    <a:p>
                      <a:pPr indent="0">
                        <a:buNone/>
                      </a:pPr>
                      <a:r>
                        <a:rPr lang="en-US" sz="1000"/>
                        <a:t>post_isTop</a:t>
                      </a:r>
                      <a:endParaRPr lang="en-US" altLang="en-US" sz="1000"/>
                    </a:p>
                  </a:txBody>
                  <a:tcPr marL="68580" marR="68580" marT="0" marB="0" vert="horz" anchor="t" anchorCtr="0"/>
                </a:tc>
                <a:tc>
                  <a:txBody>
                    <a:bodyPr/>
                    <a:p>
                      <a:pPr indent="0">
                        <a:buNone/>
                      </a:pPr>
                      <a:r>
                        <a:rPr lang="en-US" sz="1000"/>
                        <a:t>是否为置顶帖</a:t>
                      </a:r>
                      <a:endParaRPr lang="en-US" altLang="en-US" sz="1000"/>
                    </a:p>
                  </a:txBody>
                  <a:tcPr marL="68580" marR="68580" marT="0" marB="0" vert="horz" anchor="t" anchorCtr="0"/>
                </a:tc>
                <a:tc>
                  <a:txBody>
                    <a:bodyPr/>
                    <a:p>
                      <a:pPr indent="0">
                        <a:buNone/>
                      </a:pPr>
                      <a:r>
                        <a:rPr lang="en-US" sz="1000"/>
                        <a:t>Boolean</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176530">
                <a:tc>
                  <a:txBody>
                    <a:bodyPr/>
                    <a:p>
                      <a:pPr indent="0">
                        <a:buNone/>
                      </a:pPr>
                      <a:r>
                        <a:rPr lang="en-US" sz="1000"/>
                        <a:t>post_isEssential</a:t>
                      </a:r>
                      <a:endParaRPr lang="en-US" altLang="en-US" sz="1000"/>
                    </a:p>
                  </a:txBody>
                  <a:tcPr marL="68580" marR="68580" marT="0" marB="0" vert="horz" anchor="t" anchorCtr="0"/>
                </a:tc>
                <a:tc>
                  <a:txBody>
                    <a:bodyPr/>
                    <a:p>
                      <a:pPr indent="0">
                        <a:buNone/>
                      </a:pPr>
                      <a:r>
                        <a:rPr lang="en-US" sz="1000"/>
                        <a:t>是否为精华帖</a:t>
                      </a:r>
                      <a:endParaRPr lang="en-US" altLang="en-US" sz="1000"/>
                    </a:p>
                  </a:txBody>
                  <a:tcPr marL="68580" marR="68580" marT="0" marB="0" vert="horz" anchor="t" anchorCtr="0"/>
                </a:tc>
                <a:tc>
                  <a:txBody>
                    <a:bodyPr/>
                    <a:p>
                      <a:pPr indent="0">
                        <a:buNone/>
                      </a:pPr>
                      <a:r>
                        <a:rPr lang="en-US" sz="1000"/>
                        <a:t>Boolean</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endParaRPr lang="en-US" altLang="en-US" sz="1000"/>
                    </a:p>
                  </a:txBody>
                  <a:tcPr marL="68580" marR="68580" marT="0" marB="0" vert="horz" anchor="t" anchorCtr="0"/>
                </a:tc>
              </a:tr>
            </a:tbl>
          </a:graphicData>
        </a:graphic>
      </p:graphicFrame>
      <p:graphicFrame>
        <p:nvGraphicFramePr>
          <p:cNvPr id="7" name="表格 6"/>
          <p:cNvGraphicFramePr/>
          <p:nvPr>
            <p:custDataLst>
              <p:tags r:id="rId4"/>
            </p:custDataLst>
          </p:nvPr>
        </p:nvGraphicFramePr>
        <p:xfrm>
          <a:off x="3219450" y="2550795"/>
          <a:ext cx="5753735" cy="3045460"/>
        </p:xfrm>
        <a:graphic>
          <a:graphicData uri="http://schemas.openxmlformats.org/drawingml/2006/table">
            <a:tbl>
              <a:tblPr firstRow="1" bandRow="1">
                <a:tableStyleId>{18603FDC-E32A-4AB5-989C-0864C3EAD2B8}</a:tableStyleId>
              </a:tblPr>
              <a:tblGrid>
                <a:gridCol w="1316990"/>
                <a:gridCol w="1340485"/>
                <a:gridCol w="1437005"/>
                <a:gridCol w="919480"/>
                <a:gridCol w="739775"/>
              </a:tblGrid>
              <a:tr h="249555">
                <a:tc gridSpan="5">
                  <a:txBody>
                    <a:bodyPr/>
                    <a:p>
                      <a:pPr indent="0">
                        <a:buNone/>
                      </a:pPr>
                      <a:r>
                        <a:rPr lang="en-US" sz="1000"/>
                        <a:t>动植物科普设计（）</a:t>
                      </a:r>
                      <a:endParaRPr lang="en-US" altLang="en-US" sz="1000"/>
                    </a:p>
                  </a:txBody>
                  <a:tcPr marL="68580" marR="68580" marT="0" marB="0" vert="horz" anchor="t" anchorCtr="0"/>
                </a:tc>
                <a:tc hMerge="1">
                  <a:tcPr/>
                </a:tc>
                <a:tc hMerge="1">
                  <a:tcPr/>
                </a:tc>
                <a:tc hMerge="1">
                  <a:tcPr/>
                </a:tc>
                <a:tc hMerge="1">
                  <a:tcPr/>
                </a:tc>
              </a:tr>
              <a:tr h="249555">
                <a:tc>
                  <a:txBody>
                    <a:bodyPr/>
                    <a:p>
                      <a:pPr indent="0">
                        <a:buNone/>
                      </a:pPr>
                      <a:r>
                        <a:rPr lang="en-US" sz="1000"/>
                        <a:t>字段名</a:t>
                      </a:r>
                      <a:endParaRPr lang="en-US" altLang="en-US" sz="1000"/>
                    </a:p>
                  </a:txBody>
                  <a:tcPr marL="68580" marR="68580" marT="0" marB="0" vert="horz" anchor="t" anchorCtr="0"/>
                </a:tc>
                <a:tc>
                  <a:txBody>
                    <a:bodyPr/>
                    <a:p>
                      <a:pPr indent="0">
                        <a:buNone/>
                      </a:pPr>
                      <a:r>
                        <a:rPr lang="en-US" sz="1000"/>
                        <a:t>中文名称</a:t>
                      </a:r>
                      <a:endParaRPr lang="en-US" altLang="en-US" sz="1000"/>
                    </a:p>
                  </a:txBody>
                  <a:tcPr marL="68580" marR="68580" marT="0" marB="0" vert="horz" anchor="t" anchorCtr="0"/>
                </a:tc>
                <a:tc>
                  <a:txBody>
                    <a:bodyPr/>
                    <a:p>
                      <a:pPr indent="0">
                        <a:buNone/>
                      </a:pPr>
                      <a:r>
                        <a:rPr lang="en-US" sz="1000"/>
                        <a:t>数据类型</a:t>
                      </a:r>
                      <a:endParaRPr lang="en-US" altLang="en-US" sz="1000"/>
                    </a:p>
                  </a:txBody>
                  <a:tcPr marL="68580" marR="68580" marT="0" marB="0" vert="horz" anchor="t" anchorCtr="0"/>
                </a:tc>
                <a:tc>
                  <a:txBody>
                    <a:bodyPr/>
                    <a:p>
                      <a:pPr indent="0">
                        <a:buNone/>
                      </a:pPr>
                      <a:r>
                        <a:rPr lang="en-US" sz="1000"/>
                        <a:t>能否为空</a:t>
                      </a:r>
                      <a:endParaRPr lang="en-US" altLang="en-US" sz="1000"/>
                    </a:p>
                  </a:txBody>
                  <a:tcPr marL="68580" marR="68580" marT="0" marB="0" vert="horz" anchor="t" anchorCtr="0"/>
                </a:tc>
                <a:tc>
                  <a:txBody>
                    <a:bodyPr/>
                    <a:p>
                      <a:pPr indent="0">
                        <a:buNone/>
                      </a:pPr>
                      <a:r>
                        <a:rPr lang="en-US" sz="1000"/>
                        <a:t>说明</a:t>
                      </a:r>
                      <a:endParaRPr lang="en-US" altLang="en-US" sz="1000"/>
                    </a:p>
                  </a:txBody>
                  <a:tcPr marL="68580" marR="68580" marT="0" marB="0" vert="horz" anchor="t" anchorCtr="0"/>
                </a:tc>
              </a:tr>
              <a:tr h="249555">
                <a:tc>
                  <a:txBody>
                    <a:bodyPr/>
                    <a:p>
                      <a:pPr indent="0">
                        <a:buNone/>
                      </a:pPr>
                      <a:r>
                        <a:rPr lang="en-US" sz="1000"/>
                        <a:t>pos_ID</a:t>
                      </a:r>
                      <a:endParaRPr lang="en-US" altLang="en-US" sz="1000"/>
                    </a:p>
                  </a:txBody>
                  <a:tcPr marL="68580" marR="68580" marT="0" marB="0" vert="horz" anchor="t" anchorCtr="0"/>
                </a:tc>
                <a:tc>
                  <a:txBody>
                    <a:bodyPr/>
                    <a:p>
                      <a:pPr indent="0">
                        <a:buNone/>
                      </a:pPr>
                      <a:r>
                        <a:rPr lang="en-US" sz="1000"/>
                        <a:t>科普信息编号</a:t>
                      </a:r>
                      <a:endParaRPr lang="en-US" altLang="en-US" sz="1000"/>
                    </a:p>
                  </a:txBody>
                  <a:tcPr marL="68580" marR="68580" marT="0" marB="0" vert="horz" anchor="t" anchorCtr="0"/>
                </a:tc>
                <a:tc>
                  <a:txBody>
                    <a:bodyPr/>
                    <a:p>
                      <a:pPr indent="0">
                        <a:buNone/>
                      </a:pPr>
                      <a:r>
                        <a:rPr lang="en-US" sz="1000"/>
                        <a:t>Long Integer</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主键</a:t>
                      </a:r>
                      <a:endParaRPr lang="en-US" altLang="en-US" sz="1000"/>
                    </a:p>
                  </a:txBody>
                  <a:tcPr marL="68580" marR="68580" marT="0" marB="0" vert="horz" anchor="t" anchorCtr="0"/>
                </a:tc>
              </a:tr>
              <a:tr h="299720">
                <a:tc>
                  <a:txBody>
                    <a:bodyPr/>
                    <a:p>
                      <a:pPr indent="0">
                        <a:buNone/>
                      </a:pPr>
                      <a:r>
                        <a:rPr lang="en-US" sz="1000"/>
                        <a:t>pos</a:t>
                      </a:r>
                      <a:r>
                        <a:rPr lang="en-US" sz="1200"/>
                        <a:t>_</a:t>
                      </a:r>
                      <a:r>
                        <a:rPr lang="en-US" sz="1000"/>
                        <a:t>Type</a:t>
                      </a:r>
                      <a:endParaRPr lang="en-US" altLang="en-US" sz="1000"/>
                    </a:p>
                  </a:txBody>
                  <a:tcPr marL="68580" marR="68580" marT="0" marB="0" vert="horz" anchor="t" anchorCtr="0"/>
                </a:tc>
                <a:tc>
                  <a:txBody>
                    <a:bodyPr/>
                    <a:p>
                      <a:pPr indent="0">
                        <a:buNone/>
                      </a:pPr>
                      <a:r>
                        <a:rPr lang="en-US" sz="1000"/>
                        <a:t>科普主角类型</a:t>
                      </a:r>
                      <a:endParaRPr lang="en-US" altLang="en-US" sz="1000"/>
                    </a:p>
                  </a:txBody>
                  <a:tcPr marL="68580" marR="68580" marT="0" marB="0" vert="horz" anchor="t" anchorCtr="0"/>
                </a:tc>
                <a:tc>
                  <a:txBody>
                    <a:bodyPr/>
                    <a:p>
                      <a:pPr indent="0">
                        <a:buNone/>
                      </a:pPr>
                      <a:r>
                        <a:rPr lang="en-US" sz="1000"/>
                        <a:t>Varchar</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49555">
                <a:tc>
                  <a:txBody>
                    <a:bodyPr/>
                    <a:p>
                      <a:pPr indent="0">
                        <a:buNone/>
                      </a:pPr>
                      <a:r>
                        <a:rPr lang="en-US" sz="1000"/>
                        <a:t>pos_Name</a:t>
                      </a:r>
                      <a:endParaRPr lang="en-US" altLang="en-US" sz="1000"/>
                    </a:p>
                  </a:txBody>
                  <a:tcPr marL="68580" marR="68580" marT="0" marB="0" vert="horz" anchor="t" anchorCtr="0"/>
                </a:tc>
                <a:tc>
                  <a:txBody>
                    <a:bodyPr/>
                    <a:p>
                      <a:pPr indent="0">
                        <a:buNone/>
                      </a:pPr>
                      <a:r>
                        <a:rPr lang="en-US" sz="1000"/>
                        <a:t>科普主角学名</a:t>
                      </a:r>
                      <a:endParaRPr lang="en-US" altLang="en-US" sz="1000"/>
                    </a:p>
                  </a:txBody>
                  <a:tcPr marL="68580" marR="68580" marT="0" marB="0" vert="horz" anchor="t" anchorCtr="0"/>
                </a:tc>
                <a:tc>
                  <a:txBody>
                    <a:bodyPr/>
                    <a:p>
                      <a:pPr indent="0">
                        <a:buNone/>
                      </a:pPr>
                      <a:r>
                        <a:rPr lang="en-US" sz="1000"/>
                        <a:t>Varchar</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49555">
                <a:tc>
                  <a:txBody>
                    <a:bodyPr/>
                    <a:p>
                      <a:pPr indent="0">
                        <a:buNone/>
                      </a:pPr>
                      <a:r>
                        <a:rPr lang="en-US" sz="1000"/>
                        <a:t>pos_NickName</a:t>
                      </a:r>
                      <a:endParaRPr lang="en-US" altLang="en-US" sz="1000"/>
                    </a:p>
                  </a:txBody>
                  <a:tcPr marL="68580" marR="68580" marT="0" marB="0" vert="horz" anchor="t" anchorCtr="0"/>
                </a:tc>
                <a:tc>
                  <a:txBody>
                    <a:bodyPr/>
                    <a:p>
                      <a:pPr indent="0">
                        <a:buNone/>
                      </a:pPr>
                      <a:r>
                        <a:rPr lang="en-US" sz="1000"/>
                        <a:t>科普主角别名</a:t>
                      </a:r>
                      <a:endParaRPr lang="en-US" altLang="en-US" sz="1000"/>
                    </a:p>
                  </a:txBody>
                  <a:tcPr marL="68580" marR="68580" marT="0" marB="0" vert="horz" anchor="t" anchorCtr="0"/>
                </a:tc>
                <a:tc>
                  <a:txBody>
                    <a:bodyPr/>
                    <a:p>
                      <a:pPr indent="0">
                        <a:buNone/>
                      </a:pPr>
                      <a:r>
                        <a:rPr lang="en-US" sz="1000"/>
                        <a:t>Varchar</a:t>
                      </a:r>
                      <a:endParaRPr lang="en-US" altLang="en-US" sz="1000"/>
                    </a:p>
                  </a:txBody>
                  <a:tcPr marL="68580" marR="68580" marT="0" marB="0" vert="horz" anchor="t" anchorCtr="0"/>
                </a:tc>
                <a:tc>
                  <a:txBody>
                    <a:bodyPr/>
                    <a:p>
                      <a:pPr indent="0">
                        <a:buNone/>
                      </a:pPr>
                      <a:r>
                        <a:rPr lang="en-US" sz="1000"/>
                        <a:t>是</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49555">
                <a:tc>
                  <a:txBody>
                    <a:bodyPr/>
                    <a:p>
                      <a:pPr indent="0">
                        <a:buNone/>
                      </a:pPr>
                      <a:r>
                        <a:rPr lang="en-US" sz="1000"/>
                        <a:t>pos_Character</a:t>
                      </a:r>
                      <a:endParaRPr lang="en-US" altLang="en-US" sz="1000"/>
                    </a:p>
                  </a:txBody>
                  <a:tcPr marL="68580" marR="68580" marT="0" marB="0" vert="horz" anchor="t" anchorCtr="0"/>
                </a:tc>
                <a:tc>
                  <a:txBody>
                    <a:bodyPr/>
                    <a:p>
                      <a:pPr indent="0">
                        <a:buNone/>
                      </a:pPr>
                      <a:r>
                        <a:rPr lang="en-US" sz="1000"/>
                        <a:t>科普主角性格</a:t>
                      </a:r>
                      <a:endParaRPr lang="en-US" altLang="en-US" sz="1000"/>
                    </a:p>
                  </a:txBody>
                  <a:tcPr marL="68580" marR="68580" marT="0" marB="0" vert="horz" anchor="t" anchorCtr="0"/>
                </a:tc>
                <a:tc>
                  <a:txBody>
                    <a:bodyPr/>
                    <a:p>
                      <a:pPr indent="0">
                        <a:buNone/>
                      </a:pPr>
                      <a:r>
                        <a:rPr lang="en-US" sz="1000"/>
                        <a:t>Varchar</a:t>
                      </a:r>
                      <a:endParaRPr lang="en-US" altLang="en-US" sz="1000"/>
                    </a:p>
                  </a:txBody>
                  <a:tcPr marL="68580" marR="68580" marT="0" marB="0" vert="horz" anchor="t" anchorCtr="0"/>
                </a:tc>
                <a:tc>
                  <a:txBody>
                    <a:bodyPr/>
                    <a:p>
                      <a:pPr indent="0">
                        <a:buNone/>
                      </a:pPr>
                      <a:r>
                        <a:rPr lang="en-US" sz="1000"/>
                        <a:t>是</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50190">
                <a:tc>
                  <a:txBody>
                    <a:bodyPr/>
                    <a:p>
                      <a:pPr indent="0">
                        <a:buNone/>
                      </a:pPr>
                      <a:r>
                        <a:rPr lang="en-US" sz="1000"/>
                        <a:t>pos_Sex</a:t>
                      </a:r>
                      <a:endParaRPr lang="en-US" altLang="en-US" sz="1000"/>
                    </a:p>
                  </a:txBody>
                  <a:tcPr marL="68580" marR="68580" marT="0" marB="0" vert="horz" anchor="t" anchorCtr="0"/>
                </a:tc>
                <a:tc>
                  <a:txBody>
                    <a:bodyPr/>
                    <a:p>
                      <a:pPr indent="0">
                        <a:buNone/>
                      </a:pPr>
                      <a:r>
                        <a:rPr lang="en-US" sz="1000"/>
                        <a:t>科普主角性别</a:t>
                      </a:r>
                      <a:endParaRPr lang="en-US" altLang="en-US" sz="1000"/>
                    </a:p>
                  </a:txBody>
                  <a:tcPr marL="68580" marR="68580" marT="0" marB="0" vert="horz" anchor="t" anchorCtr="0"/>
                </a:tc>
                <a:tc>
                  <a:txBody>
                    <a:bodyPr/>
                    <a:p>
                      <a:pPr indent="0">
                        <a:buNone/>
                      </a:pPr>
                      <a:r>
                        <a:rPr lang="en-US" sz="1000"/>
                        <a:t>Varchar</a:t>
                      </a:r>
                      <a:endParaRPr lang="en-US" altLang="en-US" sz="1000"/>
                    </a:p>
                  </a:txBody>
                  <a:tcPr marL="68580" marR="68580" marT="0" marB="0" vert="horz" anchor="t" anchorCtr="0"/>
                </a:tc>
                <a:tc>
                  <a:txBody>
                    <a:bodyPr/>
                    <a:p>
                      <a:pPr indent="0">
                        <a:buNone/>
                      </a:pPr>
                      <a:r>
                        <a:rPr lang="en-US" sz="1000"/>
                        <a:t>是</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49555">
                <a:tc>
                  <a:txBody>
                    <a:bodyPr/>
                    <a:p>
                      <a:pPr indent="0">
                        <a:buNone/>
                      </a:pPr>
                      <a:r>
                        <a:rPr lang="en-US" sz="1000"/>
                        <a:t>pos_Condition</a:t>
                      </a:r>
                      <a:endParaRPr lang="en-US" altLang="en-US" sz="1000"/>
                    </a:p>
                  </a:txBody>
                  <a:tcPr marL="68580" marR="68580" marT="0" marB="0" vert="horz" anchor="t" anchorCtr="0"/>
                </a:tc>
                <a:tc>
                  <a:txBody>
                    <a:bodyPr/>
                    <a:p>
                      <a:pPr indent="0">
                        <a:buNone/>
                      </a:pPr>
                      <a:r>
                        <a:rPr lang="en-US" sz="1000"/>
                        <a:t>科普主角状况</a:t>
                      </a:r>
                      <a:endParaRPr lang="en-US" altLang="en-US" sz="1000"/>
                    </a:p>
                  </a:txBody>
                  <a:tcPr marL="68580" marR="68580" marT="0" marB="0" vert="horz" anchor="t" anchorCtr="0"/>
                </a:tc>
                <a:tc>
                  <a:txBody>
                    <a:bodyPr/>
                    <a:p>
                      <a:pPr indent="0">
                        <a:buNone/>
                      </a:pPr>
                      <a:r>
                        <a:rPr lang="en-US" sz="1000"/>
                        <a:t>Varchar</a:t>
                      </a:r>
                      <a:endParaRPr lang="en-US" altLang="en-US" sz="1000"/>
                    </a:p>
                  </a:txBody>
                  <a:tcPr marL="68580" marR="68580" marT="0" marB="0" vert="horz" anchor="t" anchorCtr="0"/>
                </a:tc>
                <a:tc>
                  <a:txBody>
                    <a:bodyPr/>
                    <a:p>
                      <a:pPr indent="0">
                        <a:buNone/>
                      </a:pPr>
                      <a:r>
                        <a:rPr lang="en-US" sz="1000"/>
                        <a:t>是</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49555">
                <a:tc>
                  <a:txBody>
                    <a:bodyPr/>
                    <a:p>
                      <a:pPr indent="0">
                        <a:buNone/>
                      </a:pPr>
                      <a:r>
                        <a:rPr lang="en-US" sz="1000"/>
                        <a:t>pos_Appearance</a:t>
                      </a:r>
                      <a:endParaRPr lang="en-US" altLang="en-US" sz="1000"/>
                    </a:p>
                  </a:txBody>
                  <a:tcPr marL="68580" marR="68580" marT="0" marB="0" vert="horz" anchor="t" anchorCtr="0"/>
                </a:tc>
                <a:tc>
                  <a:txBody>
                    <a:bodyPr/>
                    <a:p>
                      <a:pPr indent="0">
                        <a:buNone/>
                      </a:pPr>
                      <a:r>
                        <a:rPr lang="en-US" sz="1000"/>
                        <a:t>科普主角外貌</a:t>
                      </a:r>
                      <a:endParaRPr lang="en-US" altLang="en-US" sz="1000"/>
                    </a:p>
                  </a:txBody>
                  <a:tcPr marL="68580" marR="68580" marT="0" marB="0" vert="horz" anchor="t" anchorCtr="0"/>
                </a:tc>
                <a:tc>
                  <a:txBody>
                    <a:bodyPr/>
                    <a:p>
                      <a:pPr indent="0">
                        <a:buNone/>
                      </a:pPr>
                      <a:r>
                        <a:rPr lang="en-US" sz="1000"/>
                        <a:t>Varchar</a:t>
                      </a:r>
                      <a:endParaRPr lang="en-US" altLang="en-US" sz="1000"/>
                    </a:p>
                  </a:txBody>
                  <a:tcPr marL="68580" marR="68580" marT="0" marB="0" vert="horz" anchor="t" anchorCtr="0"/>
                </a:tc>
                <a:tc>
                  <a:txBody>
                    <a:bodyPr/>
                    <a:p>
                      <a:pPr indent="0">
                        <a:buNone/>
                      </a:pPr>
                      <a:r>
                        <a:rPr lang="en-US" sz="1000"/>
                        <a:t>是</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49555">
                <a:tc>
                  <a:txBody>
                    <a:bodyPr/>
                    <a:p>
                      <a:pPr indent="0">
                        <a:buNone/>
                      </a:pPr>
                      <a:r>
                        <a:rPr lang="en-US" sz="1000"/>
                        <a:t>pos_Location</a:t>
                      </a:r>
                      <a:endParaRPr lang="en-US" altLang="en-US" sz="1000"/>
                    </a:p>
                  </a:txBody>
                  <a:tcPr marL="68580" marR="68580" marT="0" marB="0" vert="horz" anchor="t" anchorCtr="0"/>
                </a:tc>
                <a:tc>
                  <a:txBody>
                    <a:bodyPr/>
                    <a:p>
                      <a:pPr indent="0">
                        <a:buNone/>
                      </a:pPr>
                      <a:r>
                        <a:rPr lang="en-US" sz="1000"/>
                        <a:t>科普主角所在位置</a:t>
                      </a:r>
                      <a:endParaRPr lang="en-US" altLang="en-US" sz="1000"/>
                    </a:p>
                  </a:txBody>
                  <a:tcPr marL="68580" marR="68580" marT="0" marB="0" vert="horz" anchor="t" anchorCtr="0"/>
                </a:tc>
                <a:tc>
                  <a:txBody>
                    <a:bodyPr/>
                    <a:p>
                      <a:pPr indent="0">
                        <a:buNone/>
                      </a:pPr>
                      <a:r>
                        <a:rPr lang="en-US" sz="1000"/>
                        <a:t>Varchar</a:t>
                      </a:r>
                      <a:endParaRPr lang="en-US" altLang="en-US" sz="1000"/>
                    </a:p>
                  </a:txBody>
                  <a:tcPr marL="68580" marR="68580" marT="0" marB="0" vert="horz" anchor="t" anchorCtr="0"/>
                </a:tc>
                <a:tc>
                  <a:txBody>
                    <a:bodyPr/>
                    <a:p>
                      <a:pPr indent="0">
                        <a:buNone/>
                      </a:pPr>
                      <a:r>
                        <a:rPr lang="en-US" sz="1000"/>
                        <a:t>是</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49555">
                <a:tc>
                  <a:txBody>
                    <a:bodyPr/>
                    <a:p>
                      <a:pPr indent="0">
                        <a:buNone/>
                      </a:pPr>
                      <a:r>
                        <a:rPr lang="en-US" sz="1000"/>
                        <a:t>pos_Image</a:t>
                      </a:r>
                      <a:endParaRPr lang="en-US" altLang="en-US" sz="1000"/>
                    </a:p>
                  </a:txBody>
                  <a:tcPr marL="68580" marR="68580" marT="0" marB="0" vert="horz" anchor="t" anchorCtr="0"/>
                </a:tc>
                <a:tc>
                  <a:txBody>
                    <a:bodyPr/>
                    <a:p>
                      <a:pPr indent="0">
                        <a:buNone/>
                      </a:pPr>
                      <a:r>
                        <a:rPr lang="en-US" sz="1000"/>
                        <a:t>科普主角图片</a:t>
                      </a:r>
                      <a:endParaRPr lang="en-US" altLang="en-US" sz="1000"/>
                    </a:p>
                  </a:txBody>
                  <a:tcPr marL="68580" marR="68580" marT="0" marB="0" vert="horz" anchor="t" anchorCtr="0"/>
                </a:tc>
                <a:tc>
                  <a:txBody>
                    <a:bodyPr/>
                    <a:p>
                      <a:pPr indent="0">
                        <a:buNone/>
                      </a:pPr>
                      <a:r>
                        <a:rPr lang="en-US" sz="1000"/>
                        <a:t>Image</a:t>
                      </a:r>
                      <a:endParaRPr lang="en-US" altLang="en-US" sz="1000"/>
                    </a:p>
                  </a:txBody>
                  <a:tcPr marL="68580" marR="68580" marT="0" marB="0" vert="horz" anchor="t" anchorCtr="0"/>
                </a:tc>
                <a:tc>
                  <a:txBody>
                    <a:bodyPr/>
                    <a:p>
                      <a:pPr indent="0">
                        <a:buNone/>
                      </a:pPr>
                      <a:r>
                        <a:rPr lang="en-US" sz="1000"/>
                        <a:t>是</a:t>
                      </a:r>
                      <a:endParaRPr lang="en-US" altLang="en-US" sz="1000"/>
                    </a:p>
                  </a:txBody>
                  <a:tcPr marL="68580" marR="68580" marT="0" marB="0" vert="horz" anchor="t" anchorCtr="0"/>
                </a:tc>
                <a:tc>
                  <a:txBody>
                    <a:bodyPr/>
                    <a:p>
                      <a:pPr indent="0">
                        <a:buNone/>
                      </a:pPr>
                      <a:endParaRPr lang="en-US" altLang="en-US" sz="1000"/>
                    </a:p>
                  </a:txBody>
                  <a:tcPr marL="68580" marR="68580" marT="0" marB="0" vert="horz" anchor="t" anchorCtr="0"/>
                </a:tc>
              </a:tr>
            </a:tbl>
          </a:graphicData>
        </a:graphic>
      </p:graphicFrame>
      <p:graphicFrame>
        <p:nvGraphicFramePr>
          <p:cNvPr id="8" name="表格 7"/>
          <p:cNvGraphicFramePr/>
          <p:nvPr>
            <p:custDataLst>
              <p:tags r:id="rId5"/>
            </p:custDataLst>
          </p:nvPr>
        </p:nvGraphicFramePr>
        <p:xfrm>
          <a:off x="3201670" y="2827020"/>
          <a:ext cx="5771515" cy="2493645"/>
        </p:xfrm>
        <a:graphic>
          <a:graphicData uri="http://schemas.openxmlformats.org/drawingml/2006/table">
            <a:tbl>
              <a:tblPr firstRow="1" bandRow="1">
                <a:tableStyleId>{18603FDC-E32A-4AB5-989C-0864C3EAD2B8}</a:tableStyleId>
              </a:tblPr>
              <a:tblGrid>
                <a:gridCol w="1321435"/>
                <a:gridCol w="1344295"/>
                <a:gridCol w="1440815"/>
                <a:gridCol w="922655"/>
                <a:gridCol w="742315"/>
              </a:tblGrid>
              <a:tr h="218440">
                <a:tc gridSpan="5">
                  <a:txBody>
                    <a:bodyPr/>
                    <a:p>
                      <a:pPr indent="0">
                        <a:buNone/>
                      </a:pPr>
                      <a:r>
                        <a:rPr lang="en-US" sz="1000"/>
                        <a:t>动物城友会设计（Animal City Friends Club）[1]</a:t>
                      </a:r>
                      <a:endParaRPr lang="en-US" altLang="en-US" sz="1000"/>
                    </a:p>
                  </a:txBody>
                  <a:tcPr marL="68580" marR="68580" marT="0" marB="0" vert="horz" anchor="t" anchorCtr="0"/>
                </a:tc>
                <a:tc hMerge="1">
                  <a:tcPr/>
                </a:tc>
                <a:tc hMerge="1">
                  <a:tcPr/>
                </a:tc>
                <a:tc hMerge="1">
                  <a:tcPr/>
                </a:tc>
                <a:tc hMerge="1">
                  <a:tcPr/>
                </a:tc>
              </a:tr>
              <a:tr h="219710">
                <a:tc>
                  <a:txBody>
                    <a:bodyPr/>
                    <a:p>
                      <a:pPr indent="0">
                        <a:buNone/>
                      </a:pPr>
                      <a:r>
                        <a:rPr lang="en-US" sz="1000"/>
                        <a:t>字段名</a:t>
                      </a:r>
                      <a:endParaRPr lang="en-US" altLang="en-US" sz="1000"/>
                    </a:p>
                  </a:txBody>
                  <a:tcPr marL="68580" marR="68580" marT="0" marB="0" vert="horz" anchor="t" anchorCtr="0"/>
                </a:tc>
                <a:tc>
                  <a:txBody>
                    <a:bodyPr/>
                    <a:p>
                      <a:pPr indent="0">
                        <a:buNone/>
                      </a:pPr>
                      <a:r>
                        <a:rPr lang="en-US" sz="1000"/>
                        <a:t>中文名称</a:t>
                      </a:r>
                      <a:endParaRPr lang="en-US" altLang="en-US" sz="1000"/>
                    </a:p>
                  </a:txBody>
                  <a:tcPr marL="68580" marR="68580" marT="0" marB="0" vert="horz" anchor="t" anchorCtr="0"/>
                </a:tc>
                <a:tc>
                  <a:txBody>
                    <a:bodyPr/>
                    <a:p>
                      <a:pPr indent="0">
                        <a:buNone/>
                      </a:pPr>
                      <a:r>
                        <a:rPr lang="en-US" sz="1000"/>
                        <a:t>数据类型</a:t>
                      </a:r>
                      <a:endParaRPr lang="en-US" altLang="en-US" sz="1000"/>
                    </a:p>
                  </a:txBody>
                  <a:tcPr marL="68580" marR="68580" marT="0" marB="0" vert="horz" anchor="t" anchorCtr="0"/>
                </a:tc>
                <a:tc>
                  <a:txBody>
                    <a:bodyPr/>
                    <a:p>
                      <a:pPr indent="0">
                        <a:buNone/>
                      </a:pPr>
                      <a:r>
                        <a:rPr lang="en-US" sz="1000"/>
                        <a:t>能否为空</a:t>
                      </a:r>
                      <a:endParaRPr lang="en-US" altLang="en-US" sz="1000"/>
                    </a:p>
                  </a:txBody>
                  <a:tcPr marL="68580" marR="68580" marT="0" marB="0" vert="horz" anchor="t" anchorCtr="0"/>
                </a:tc>
                <a:tc>
                  <a:txBody>
                    <a:bodyPr/>
                    <a:p>
                      <a:pPr indent="0">
                        <a:buNone/>
                      </a:pPr>
                      <a:r>
                        <a:rPr lang="en-US" sz="1000"/>
                        <a:t>说明</a:t>
                      </a:r>
                      <a:endParaRPr lang="en-US" altLang="en-US" sz="1000"/>
                    </a:p>
                  </a:txBody>
                  <a:tcPr marL="68580" marR="68580" marT="0" marB="0" vert="horz" anchor="t" anchorCtr="0"/>
                </a:tc>
              </a:tr>
              <a:tr h="261620">
                <a:tc>
                  <a:txBody>
                    <a:bodyPr/>
                    <a:p>
                      <a:pPr indent="0">
                        <a:buNone/>
                      </a:pPr>
                      <a:r>
                        <a:rPr lang="en-US" sz="1200"/>
                        <a:t>_</a:t>
                      </a:r>
                      <a:r>
                        <a:rPr lang="en-US" sz="1000"/>
                        <a:t>ID</a:t>
                      </a:r>
                      <a:endParaRPr lang="en-US" altLang="en-US" sz="1000"/>
                    </a:p>
                  </a:txBody>
                  <a:tcPr marL="68580" marR="68580" marT="0" marB="0" vert="horz" anchor="t" anchorCtr="0"/>
                </a:tc>
                <a:tc>
                  <a:txBody>
                    <a:bodyPr/>
                    <a:p>
                      <a:pPr indent="0">
                        <a:buNone/>
                      </a:pPr>
                      <a:r>
                        <a:rPr lang="en-US" sz="1000"/>
                        <a:t>活动ID</a:t>
                      </a:r>
                      <a:endParaRPr lang="en-US" altLang="en-US" sz="1000"/>
                    </a:p>
                  </a:txBody>
                  <a:tcPr marL="68580" marR="68580" marT="0" marB="0" vert="horz" anchor="t" anchorCtr="0"/>
                </a:tc>
                <a:tc>
                  <a:txBody>
                    <a:bodyPr/>
                    <a:p>
                      <a:pPr indent="0">
                        <a:buNone/>
                      </a:pPr>
                      <a:r>
                        <a:rPr lang="en-US" sz="1000"/>
                        <a:t>Long Integer</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主键</a:t>
                      </a:r>
                      <a:endParaRPr lang="en-US" altLang="en-US" sz="1000"/>
                    </a:p>
                  </a:txBody>
                  <a:tcPr marL="68580" marR="68580" marT="0" marB="0" vert="horz" anchor="t" anchorCtr="0"/>
                </a:tc>
              </a:tr>
              <a:tr h="262890">
                <a:tc>
                  <a:txBody>
                    <a:bodyPr/>
                    <a:p>
                      <a:pPr indent="0">
                        <a:buNone/>
                      </a:pPr>
                      <a:r>
                        <a:rPr lang="en-US" sz="1200"/>
                        <a:t>_PersonID</a:t>
                      </a:r>
                      <a:endParaRPr lang="en-US" altLang="en-US" sz="1200"/>
                    </a:p>
                  </a:txBody>
                  <a:tcPr marL="68580" marR="68580" marT="0" marB="0" vert="horz" anchor="t" anchorCtr="0"/>
                </a:tc>
                <a:tc>
                  <a:txBody>
                    <a:bodyPr/>
                    <a:p>
                      <a:pPr indent="0">
                        <a:buNone/>
                      </a:pPr>
                      <a:r>
                        <a:rPr lang="en-US" sz="1000"/>
                        <a:t>活动发起人ID</a:t>
                      </a:r>
                      <a:endParaRPr lang="en-US" altLang="en-US" sz="1000"/>
                    </a:p>
                  </a:txBody>
                  <a:tcPr marL="68580" marR="68580" marT="0" marB="0" vert="horz" anchor="t" anchorCtr="0"/>
                </a:tc>
                <a:tc>
                  <a:txBody>
                    <a:bodyPr/>
                    <a:p>
                      <a:pPr indent="0">
                        <a:buNone/>
                      </a:pPr>
                      <a:r>
                        <a:rPr lang="en-US" sz="1000"/>
                        <a:t>Varchar</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62890">
                <a:tc>
                  <a:txBody>
                    <a:bodyPr/>
                    <a:p>
                      <a:pPr indent="0">
                        <a:buNone/>
                      </a:pPr>
                      <a:r>
                        <a:rPr lang="en-US" sz="1200"/>
                        <a:t>_Type</a:t>
                      </a:r>
                      <a:endParaRPr lang="en-US" altLang="en-US" sz="1200"/>
                    </a:p>
                  </a:txBody>
                  <a:tcPr marL="68580" marR="68580" marT="0" marB="0" vert="horz" anchor="t" anchorCtr="0"/>
                </a:tc>
                <a:tc>
                  <a:txBody>
                    <a:bodyPr/>
                    <a:p>
                      <a:pPr indent="0">
                        <a:buNone/>
                      </a:pPr>
                      <a:r>
                        <a:rPr lang="en-US" sz="1000"/>
                        <a:t>活动类型</a:t>
                      </a:r>
                      <a:endParaRPr lang="en-US" altLang="en-US" sz="1000"/>
                    </a:p>
                  </a:txBody>
                  <a:tcPr marL="68580" marR="68580" marT="0" marB="0" vert="horz" anchor="t" anchorCtr="0"/>
                </a:tc>
                <a:tc>
                  <a:txBody>
                    <a:bodyPr/>
                    <a:p>
                      <a:pPr indent="0">
                        <a:buNone/>
                      </a:pPr>
                      <a:r>
                        <a:rPr lang="en-US" sz="1000"/>
                        <a:t>Varchar</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62255">
                <a:tc>
                  <a:txBody>
                    <a:bodyPr/>
                    <a:p>
                      <a:pPr indent="0">
                        <a:buNone/>
                      </a:pPr>
                      <a:r>
                        <a:rPr lang="en-US" sz="1200"/>
                        <a:t>_Num</a:t>
                      </a:r>
                      <a:endParaRPr lang="en-US" altLang="en-US" sz="1200"/>
                    </a:p>
                  </a:txBody>
                  <a:tcPr marL="68580" marR="68580" marT="0" marB="0" vert="horz" anchor="t" anchorCtr="0"/>
                </a:tc>
                <a:tc>
                  <a:txBody>
                    <a:bodyPr/>
                    <a:p>
                      <a:pPr indent="0">
                        <a:buNone/>
                      </a:pPr>
                      <a:r>
                        <a:rPr lang="en-US" sz="1000"/>
                        <a:t>活动参与人数量</a:t>
                      </a:r>
                      <a:endParaRPr lang="en-US" altLang="en-US" sz="1000"/>
                    </a:p>
                  </a:txBody>
                  <a:tcPr marL="68580" marR="68580" marT="0" marB="0" vert="horz" anchor="t" anchorCtr="0"/>
                </a:tc>
                <a:tc>
                  <a:txBody>
                    <a:bodyPr/>
                    <a:p>
                      <a:pPr indent="0">
                        <a:buNone/>
                      </a:pPr>
                      <a:r>
                        <a:rPr lang="en-US" sz="1000"/>
                        <a:t>Varchar</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62890">
                <a:tc>
                  <a:txBody>
                    <a:bodyPr/>
                    <a:p>
                      <a:pPr indent="0">
                        <a:buNone/>
                      </a:pPr>
                      <a:r>
                        <a:rPr lang="en-US" sz="1200"/>
                        <a:t>_</a:t>
                      </a:r>
                      <a:r>
                        <a:rPr lang="en-US" sz="1000"/>
                        <a:t>Content</a:t>
                      </a:r>
                      <a:endParaRPr lang="en-US" altLang="en-US" sz="1000"/>
                    </a:p>
                  </a:txBody>
                  <a:tcPr marL="68580" marR="68580" marT="0" marB="0" vert="horz" anchor="t" anchorCtr="0"/>
                </a:tc>
                <a:tc>
                  <a:txBody>
                    <a:bodyPr/>
                    <a:p>
                      <a:pPr indent="0">
                        <a:buNone/>
                      </a:pPr>
                      <a:r>
                        <a:rPr lang="en-US" sz="1000"/>
                        <a:t>活动内容</a:t>
                      </a:r>
                      <a:endParaRPr lang="en-US" altLang="en-US" sz="1000"/>
                    </a:p>
                  </a:txBody>
                  <a:tcPr marL="68580" marR="68580" marT="0" marB="0" vert="horz" anchor="t" anchorCtr="0"/>
                </a:tc>
                <a:tc>
                  <a:txBody>
                    <a:bodyPr/>
                    <a:p>
                      <a:pPr indent="0">
                        <a:buNone/>
                      </a:pPr>
                      <a:r>
                        <a:rPr lang="en-US" sz="1000"/>
                        <a:t>Varchar</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61620">
                <a:tc>
                  <a:txBody>
                    <a:bodyPr/>
                    <a:p>
                      <a:pPr indent="0">
                        <a:buNone/>
                      </a:pPr>
                      <a:r>
                        <a:rPr lang="en-US" sz="1200"/>
                        <a:t>_</a:t>
                      </a:r>
                      <a:r>
                        <a:rPr lang="en-US" sz="1000"/>
                        <a:t>Location</a:t>
                      </a:r>
                      <a:endParaRPr lang="en-US" altLang="en-US" sz="1000"/>
                    </a:p>
                  </a:txBody>
                  <a:tcPr marL="68580" marR="68580" marT="0" marB="0" vert="horz" anchor="t" anchorCtr="0"/>
                </a:tc>
                <a:tc>
                  <a:txBody>
                    <a:bodyPr/>
                    <a:p>
                      <a:pPr indent="0">
                        <a:buNone/>
                      </a:pPr>
                      <a:r>
                        <a:rPr lang="en-US" sz="1000"/>
                        <a:t>活动地点</a:t>
                      </a:r>
                      <a:endParaRPr lang="en-US" altLang="en-US" sz="1000"/>
                    </a:p>
                  </a:txBody>
                  <a:tcPr marL="68580" marR="68580" marT="0" marB="0" vert="horz" anchor="t" anchorCtr="0"/>
                </a:tc>
                <a:tc>
                  <a:txBody>
                    <a:bodyPr/>
                    <a:p>
                      <a:pPr indent="0">
                        <a:buNone/>
                      </a:pPr>
                      <a:r>
                        <a:rPr lang="en-US" sz="1000"/>
                        <a:t>Varchar</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62890">
                <a:tc>
                  <a:txBody>
                    <a:bodyPr/>
                    <a:p>
                      <a:pPr indent="0">
                        <a:buNone/>
                      </a:pPr>
                      <a:r>
                        <a:rPr lang="en-US" sz="1200"/>
                        <a:t>_</a:t>
                      </a:r>
                      <a:r>
                        <a:rPr lang="en-US" sz="1000"/>
                        <a:t>Date</a:t>
                      </a:r>
                      <a:endParaRPr lang="en-US" altLang="en-US" sz="1000"/>
                    </a:p>
                  </a:txBody>
                  <a:tcPr marL="68580" marR="68580" marT="0" marB="0" vert="horz" anchor="t" anchorCtr="0"/>
                </a:tc>
                <a:tc>
                  <a:txBody>
                    <a:bodyPr/>
                    <a:p>
                      <a:pPr indent="0">
                        <a:buNone/>
                      </a:pPr>
                      <a:r>
                        <a:rPr lang="en-US" sz="1000"/>
                        <a:t>发布日期</a:t>
                      </a:r>
                      <a:endParaRPr lang="en-US" altLang="en-US" sz="1000"/>
                    </a:p>
                  </a:txBody>
                  <a:tcPr marL="68580" marR="68580" marT="0" marB="0" vert="horz" anchor="t" anchorCtr="0"/>
                </a:tc>
                <a:tc>
                  <a:txBody>
                    <a:bodyPr/>
                    <a:p>
                      <a:pPr indent="0">
                        <a:buNone/>
                      </a:pPr>
                      <a:r>
                        <a:rPr lang="en-US" sz="1000"/>
                        <a:t>Date</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18440">
                <a:tc>
                  <a:txBody>
                    <a:bodyPr/>
                    <a:p>
                      <a:pPr indent="0">
                        <a:buNone/>
                      </a:pPr>
                      <a:r>
                        <a:rPr lang="en-US" sz="1000"/>
                        <a:t>activity_Image</a:t>
                      </a:r>
                      <a:endParaRPr lang="en-US" altLang="en-US" sz="1000"/>
                    </a:p>
                  </a:txBody>
                  <a:tcPr marL="68580" marR="68580" marT="0" marB="0" vert="horz" anchor="t" anchorCtr="0"/>
                </a:tc>
                <a:tc>
                  <a:txBody>
                    <a:bodyPr/>
                    <a:p>
                      <a:pPr indent="0">
                        <a:buNone/>
                      </a:pPr>
                      <a:r>
                        <a:rPr lang="en-US" sz="1000"/>
                        <a:t>活动相关介绍图</a:t>
                      </a:r>
                      <a:endParaRPr lang="en-US" altLang="en-US" sz="1000"/>
                    </a:p>
                  </a:txBody>
                  <a:tcPr marL="68580" marR="68580" marT="0" marB="0" vert="horz" anchor="t" anchorCtr="0"/>
                </a:tc>
                <a:tc>
                  <a:txBody>
                    <a:bodyPr/>
                    <a:p>
                      <a:pPr indent="0">
                        <a:buNone/>
                      </a:pPr>
                      <a:r>
                        <a:rPr lang="en-US" sz="1000"/>
                        <a:t>Image</a:t>
                      </a:r>
                      <a:endParaRPr lang="en-US" altLang="en-US" sz="1000"/>
                    </a:p>
                  </a:txBody>
                  <a:tcPr marL="68580" marR="68580" marT="0" marB="0" vert="horz" anchor="t" anchorCtr="0"/>
                </a:tc>
                <a:tc>
                  <a:txBody>
                    <a:bodyPr/>
                    <a:p>
                      <a:pPr indent="0">
                        <a:buNone/>
                      </a:pPr>
                      <a:r>
                        <a:rPr lang="en-US" sz="1000"/>
                        <a:t>是</a:t>
                      </a:r>
                      <a:endParaRPr lang="en-US" altLang="en-US" sz="1000"/>
                    </a:p>
                  </a:txBody>
                  <a:tcPr marL="68580" marR="68580" marT="0" marB="0" vert="horz" anchor="t" anchorCtr="0"/>
                </a:tc>
                <a:tc>
                  <a:txBody>
                    <a:bodyPr/>
                    <a:p>
                      <a:pPr indent="0">
                        <a:buNone/>
                      </a:pPr>
                      <a:endParaRPr lang="en-US" altLang="en-US" sz="1000"/>
                    </a:p>
                  </a:txBody>
                  <a:tcPr marL="68580" marR="68580" marT="0" marB="0" vert="horz" anchor="t" anchorCtr="0"/>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89355" y="269240"/>
            <a:ext cx="3272790" cy="529590"/>
            <a:chOff x="1873" y="424"/>
            <a:chExt cx="5154" cy="834"/>
          </a:xfrm>
        </p:grpSpPr>
        <p:sp>
          <p:nvSpPr>
            <p:cNvPr id="24" name="矩形 23"/>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1984" y="535"/>
              <a:ext cx="5043" cy="723"/>
            </a:xfrm>
            <a:prstGeom prst="rect">
              <a:avLst/>
            </a:prstGeom>
          </p:spPr>
          <p:txBody>
            <a:bodyPr wrap="square" lIns="91400" tIns="45699" rIns="91400" bIns="45699">
              <a:spAutoFit/>
            </a:bodyPr>
            <a:p>
              <a:pPr lvl="0" defTabSz="914400">
                <a:defRPr/>
              </a:pPr>
              <a:r>
                <a:rPr lang="zh-CN" altLang="en-US" sz="2400" kern="0" dirty="0">
                  <a:solidFill>
                    <a:schemeClr val="accent1"/>
                  </a:solidFill>
                  <a:latin typeface="微软雅黑" panose="020B0503020204020204" pitchFamily="34" charset="-122"/>
                  <a:ea typeface="微软雅黑" panose="020B0503020204020204" pitchFamily="34" charset="-122"/>
                </a:rPr>
                <a:t>系统层次结构</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grpSp>
      <p:pic>
        <p:nvPicPr>
          <p:cNvPr id="2" name="图片 1" descr="a6de6a245ecba13321be690ab626870"/>
          <p:cNvPicPr>
            <a:picLocks noChangeAspect="1"/>
          </p:cNvPicPr>
          <p:nvPr/>
        </p:nvPicPr>
        <p:blipFill>
          <a:blip r:embed="rId1"/>
          <a:stretch>
            <a:fillRect/>
          </a:stretch>
        </p:blipFill>
        <p:spPr>
          <a:xfrm>
            <a:off x="1588770" y="749300"/>
            <a:ext cx="7733030" cy="3853180"/>
          </a:xfrm>
          <a:prstGeom prst="rect">
            <a:avLst/>
          </a:prstGeom>
        </p:spPr>
      </p:pic>
      <p:sp>
        <p:nvSpPr>
          <p:cNvPr id="156" name="文本框 155"/>
          <p:cNvSpPr txBox="1"/>
          <p:nvPr/>
        </p:nvSpPr>
        <p:spPr>
          <a:xfrm>
            <a:off x="1858645" y="4613910"/>
            <a:ext cx="7463155" cy="1753235"/>
          </a:xfrm>
          <a:prstGeom prst="rect">
            <a:avLst/>
          </a:prstGeom>
          <a:noFill/>
          <a:ln w="9525">
            <a:noFill/>
          </a:ln>
        </p:spPr>
        <p:txBody>
          <a:bodyPr wrap="square">
            <a:spAutoFit/>
          </a:bodyPr>
          <a:p>
            <a:pPr indent="266700"/>
            <a:r>
              <a:rPr lang="zh-CN" b="1">
                <a:solidFill>
                  <a:schemeClr val="accent2">
                    <a:lumMod val="75000"/>
                  </a:schemeClr>
                </a:solidFill>
                <a:ea typeface="宋体" panose="02010600030101010101" pitchFamily="2" charset="-122"/>
              </a:rPr>
              <a:t>上图是系统的系统层次图。通过该图可以清楚地看到系统存在的板块，以及对应板块中存在的功能。首先是登录系统，有注册、忘记面和登陆的选项。其次是登录后进入用户系统，可以使用的功能有个人信息查看修改、动植物科普、论坛交流、动物城友会、通知中心等功能，其次是管理员系统，用户审核用户上传的活动信息以及科普信息，也负责处理被举报的帖子和用户。</a:t>
            </a:r>
            <a:endParaRPr lang="zh-CN" altLang="en-US" b="1">
              <a:solidFill>
                <a:schemeClr val="accent2">
                  <a:lumMod val="75000"/>
                </a:schemeClr>
              </a:solidFill>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tags/tag1.xml><?xml version="1.0" encoding="utf-8"?>
<p:tagLst xmlns:p="http://schemas.openxmlformats.org/presentationml/2006/main">
  <p:tag name="KSO_WM_UNIT_TABLE_BEAUTIFY" val="smartTable{79dafb83-0b84-466f-b979-f72043211d64}"/>
  <p:tag name="TABLE_ENDDRAG_ORIGIN_RECT" val="350*60"/>
  <p:tag name="TABLE_ENDDRAG_RECT" val="11*187*350*60"/>
</p:tagLst>
</file>

<file path=ppt/tags/tag10.xml><?xml version="1.0" encoding="utf-8"?>
<p:tagLst xmlns:p="http://schemas.openxmlformats.org/presentationml/2006/main">
  <p:tag name="KSO_WM_UNIT_TABLE_BEAUTIFY" val="smartTable{cad9034b-9788-4910-80e4-1ded1b7dc664}"/>
  <p:tag name="TABLE_ENDDRAG_ORIGIN_RECT" val="405*309"/>
  <p:tag name="TABLE_ENDDRAG_RECT" val="488*138*405*309"/>
</p:tagLst>
</file>

<file path=ppt/tags/tag11.xml><?xml version="1.0" encoding="utf-8"?>
<p:tagLst xmlns:p="http://schemas.openxmlformats.org/presentationml/2006/main">
  <p:tag name="KSO_WM_UNIT_TABLE_BEAUTIFY" val="smartTable{954ff1ef-5308-4c84-8f8b-2fc162a2e3cc}"/>
  <p:tag name="TABLE_ENDDRAG_ORIGIN_RECT" val="398*309"/>
  <p:tag name="TABLE_ENDDRAG_RECT" val="280*138*398*309"/>
</p:tagLst>
</file>

<file path=ppt/tags/tag12.xml><?xml version="1.0" encoding="utf-8"?>
<p:tagLst xmlns:p="http://schemas.openxmlformats.org/presentationml/2006/main">
  <p:tag name="KSO_WM_UNIT_TABLE_BEAUTIFY" val="smartTable{e7aaaf5f-4dcd-4469-9fc0-319fe3fb6ce9}"/>
</p:tagLst>
</file>

<file path=ppt/tags/tag13.xml><?xml version="1.0" encoding="utf-8"?>
<p:tagLst xmlns:p="http://schemas.openxmlformats.org/presentationml/2006/main">
  <p:tag name="KSO_WM_UNIT_TABLE_BEAUTIFY" val="smartTable{e6cf0878-7d75-4936-9086-34af8700b087}"/>
</p:tagLst>
</file>

<file path=ppt/tags/tag14.xml><?xml version="1.0" encoding="utf-8"?>
<p:tagLst xmlns:p="http://schemas.openxmlformats.org/presentationml/2006/main">
  <p:tag name="KSO_WM_UNIT_TABLE_BEAUTIFY" val="smartTable{ea307c14-7925-492a-8f38-e2625d2b3e5e}"/>
</p:tagLst>
</file>

<file path=ppt/tags/tag15.xml><?xml version="1.0" encoding="utf-8"?>
<p:tagLst xmlns:p="http://schemas.openxmlformats.org/presentationml/2006/main">
  <p:tag name="TABLE_ENDDRAG_ORIGIN_RECT" val="470*167"/>
  <p:tag name="TABLE_ENDDRAG_RECT" val="406*228*470*167"/>
</p:tagLst>
</file>

<file path=ppt/tags/tag16.xml><?xml version="1.0" encoding="utf-8"?>
<p:tagLst xmlns:p="http://schemas.openxmlformats.org/presentationml/2006/main">
  <p:tag name="TABLE_ENDDRAG_ORIGIN_RECT" val="392*226"/>
  <p:tag name="TABLE_ENDDRAG_RECT" val="488*113*392*226"/>
</p:tagLst>
</file>

<file path=ppt/tags/tag17.xml><?xml version="1.0" encoding="utf-8"?>
<p:tagLst xmlns:p="http://schemas.openxmlformats.org/presentationml/2006/main">
  <p:tag name="KSO_WM_UNIT_PLACING_PICTURE_USER_VIEWPORT" val="{&quot;height&quot;:10800,&quot;width&quot;:9344}"/>
</p:tagLst>
</file>

<file path=ppt/tags/tag18.xml><?xml version="1.0" encoding="utf-8"?>
<p:tagLst xmlns:p="http://schemas.openxmlformats.org/presentationml/2006/main">
  <p:tag name="KSO_WM_UNIT_PLACING_PICTURE_USER_VIEWPORT" val="{&quot;height&quot;:7501,&quot;width&quot;:3476}"/>
</p:tagLst>
</file>

<file path=ppt/tags/tag19.xml><?xml version="1.0" encoding="utf-8"?>
<p:tagLst xmlns:p="http://schemas.openxmlformats.org/presentationml/2006/main">
  <p:tag name="KSO_WM_UNIT_TABLE_BEAUTIFY" val="smartTable{cb3bf961-5d1e-42f3-af16-fc0e15bab46b}"/>
  <p:tag name="TABLE_ENDDRAG_ORIGIN_RECT" val="601*499"/>
  <p:tag name="TABLE_ENDDRAG_RECT" val="225*26*601*499"/>
</p:tagLst>
</file>

<file path=ppt/tags/tag2.xml><?xml version="1.0" encoding="utf-8"?>
<p:tagLst xmlns:p="http://schemas.openxmlformats.org/presentationml/2006/main">
  <p:tag name="KSO_WM_UNIT_TABLE_BEAUTIFY" val="smartTable{e0a2693f-1881-4fa7-91c4-5108f47b6155}"/>
  <p:tag name="TABLE_ENDDRAG_ORIGIN_RECT" val="330*83"/>
  <p:tag name="TABLE_ENDDRAG_RECT" val="14*248*330*83"/>
</p:tagLst>
</file>

<file path=ppt/tags/tag20.xml><?xml version="1.0" encoding="utf-8"?>
<p:tagLst xmlns:p="http://schemas.openxmlformats.org/presentationml/2006/main">
  <p:tag name="KSO_WM_UNIT_TABLE_BEAUTIFY" val="smartTable{7276197e-8eb2-43a4-91ff-d9296f97bdef}"/>
  <p:tag name="TABLE_ENDDRAG_ORIGIN_RECT" val="587*456"/>
  <p:tag name="TABLE_ENDDRAG_RECT" val="289*39*587*456"/>
</p:tagLst>
</file>

<file path=ppt/tags/tag21.xml><?xml version="1.0" encoding="utf-8"?>
<p:tagLst xmlns:p="http://schemas.openxmlformats.org/presentationml/2006/main">
  <p:tag name="KSO_WM_UNIT_TABLE_BEAUTIFY" val="smartTable{50a224a9-13bc-4af8-bb48-0a4187e757b2}"/>
  <p:tag name="TABLE_ENDDRAG_ORIGIN_RECT" val="583*459"/>
  <p:tag name="TABLE_ENDDRAG_RECT" val="296*34*583*459"/>
</p:tagLst>
</file>

<file path=ppt/tags/tag22.xml><?xml version="1.0" encoding="utf-8"?>
<p:tagLst xmlns:p="http://schemas.openxmlformats.org/presentationml/2006/main">
  <p:tag name="KSO_WM_UNIT_TABLE_BEAUTIFY" val="smartTable{581de47c-f803-4f7a-a37b-24e1adb70a23}"/>
</p:tagLst>
</file>

<file path=ppt/tags/tag23.xml><?xml version="1.0" encoding="utf-8"?>
<p:tagLst xmlns:p="http://schemas.openxmlformats.org/presentationml/2006/main">
  <p:tag name="ISPRING_PRESENTATION_TITLE" val="炫彩气泡简洁大气商业计划书PPT模板"/>
  <p:tag name="ISPRING_ULTRA_SCORM_COURSE_ID" val="B6BCA88A-A948-49FB-87E9-F1B64DACEF6F"/>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内容列表"/>
  <p:tag name="ISPRINGCLOUDFOLDERID" val="0"/>
  <p:tag name="ISPRINGCLOUDFOLDERPATH" val="系统信息库"/>
  <p:tag name="ISPRING_PLAYERS_CUSTOMIZATION" val="UEsDBBQAAgAIANZMkEu27fNMcQQAAAQRAAAdAAAAdW5pdmVyc2FsL2NvbW1vbl9tZXNzYWdlcy5sbmetWM1u20YQvgfIOywIBGiB1kkKJAgCW8aKXEuEKVIhV5bdoiDW5FpaeMl1+KPEPeVVeukb9NRD36WXom/R2SVlW/kBSduAJGiXmm9mZ+abmdX+4cdMog0vSqHyA+vl3gsL8TxRqchXB9aCHv34xkJlxfKUSZXzAytXFjocPX2yL1m+qtmKw/enTxDaz3hZwrIc6dXtGon0wJqPYzuYzbF/FnvBJIjH7sQa2Sq7Yvk18tRKfffT6zcfX756/f3+81auD0w0w563C4QM0qsXPYB8GgZeDGjEi31ySq2R/hwmFyyo5/rEGrVfhknPQ3JijfRnp9wiDIlP48hzHRK7UewH1PjCI5Q41uhM1WjNNhxVCm0E/4CqNYc4VqLgqJQiNQ8SBRt5zbuUOcEMu34ckoiGrk3dwLdGkSqK6x8MLKurtSpAXYlSUbJzyVOjEzLGPL8qeAmqWQUZheBVrQX8UmVM5HudqkO8dP1JTIPAi2LiO9sda0TyFDkF02oGooQ4IiEAFKzkxT1kY5NlRhxhKYchTN3J1IM31SZMxWot4V0NtWNOIAZznndJQY6QELIripZB6GingSrE0BUryw+qSHfy426guoBd3w4gBW16B5xqjC0wxFhA3SgKnlRdYDMSRXhC4nFwCokMvAuGSATHQLfjIRJnJAKKkKhLxscn7gTrhNcU2+b/ll8J0+ksrxFLEpDT7tsIVZewo10KLDBMK/eGqYnIuwWEzcXeN2jcoIJ3zWolNhzsKFJedCqCymITR2fRu4X7c3yEXY84MaSVEyxjakqe1pixa5SrCrF0w/KEo3OesBpy/RqepSI1z3Scjf73tfgNsaqtKs/aguQ75PTZUHt2athXzKpLsKmqeHZVdanWDmvNv48VOqe/aUKfo99Pf2QTH4du8DiRKUVWy6bqPjg+N5YNjVGnEQ/0VP9oPbYlUVNbxy4UrLFQ/SUIdFPdP6AByv5Srn8EiuZNiYYa7uYXA3T6QQvgK3RfjBNw1Y4JJ+DCAfJLMo5cCrPRkp+XouocOwwbmwB9PbQJzHmSV/yWjOf8QsGEIznbNNMHdCET6c6A3hludloFdakHJvsAuGqSByClyMD+tAfmYka2HmgK/M5JlqqWqSGvFJemyINv64x/OTZdFCozu5KV2+RtmszhQ6xoDhc2SucD2v8N/3rH5w797h+liODQnsY29m2iB33NVdlTCCigXeHRKPbwWIsDFzJWJWtopheqztOeQM2s7pAjDGDtmSPOimT9z6c/emJ8Zkmzi9rdt4NAgNi6CpIbsF98VfHy1y4Qise7cmbRR6q922zl/v37r/9+/7NT0IUkfJQrBGs6S6Yy2Nrr1gs53sYMU4rt6QxoEJmsV3UBk9sQhBkOj6GUmSHcGs1YcQl1kColB6EYT+v8q4Zpv71d1pUUOR8i+7BOog9M3XmMHcdctYF7UiSXTctM4UKRtHduCXfuvmD2FPtQZj/D46moBgKazrQtQsDzZn3L8s2XjepmVZr/K/af3/n74n9QSwMEFAACAAgA1kyQS03wALexAwAAOQ8AACcAAAB1bml2ZXJzYWwvZmxhc2hfcHVibGlzaGluZ19zZXR0aW5ncy54bWzlV19vGjkQf+dTWHvqY9kkTZo0WoiqBFRUAlzY3rVPkVkPrBuvvV3bUPp0n+Y+2H2SG6+BwEHbpT2qShWKwOOZ3/yfiaOrj5kgUyg0V7IRHNePAgIyUYzLSSN4E7efXgREGyoZFUpCI5AqIFfNWpTbkeA6HYIxyKoJwkh9mZtGkBqTX4bhbDarc50X7lYJaxBf1xOVhXkBGqSBIswFneOXmeeggwVCBQD8y5RciDVrNUIij3SrmBVAOEPLJXdOUdEWVKdB6NlGNHmYFMpKdq2EKkgxGTWC39on7rPk8VA3PAPpYqKbSHRkc0kZ484KKob8E5AU+CRFc89PAzLjzKSN4OTUoSB3uI1SYnvXqUO5VhgDaRbwGRjKqKH+6PUZ+Gj0kuBJbC5pxpMYb4jzvxHcxPfDbuemdd/rx63h/av4tutt2EMobr2N9xCKO3G3VYn/1btB667b6b2+j/v9btwZPEphiDY8jMLNEEQYKmWLBFYRiExqs5GkXGDR/ScuGgyWraDFBGLV5piVMRUaAvI+h8nvlgpu5ljdR1jdDwD5S51DYu5cHhqBKSwEj3AeEA3D5KxyfPZilePziw3XQ6/90a2dVkbUGJqkWA1IK02LwnXSkm2s5IZr7kxGSrCVQ5CNgPVoBms1Pnzgso2cxwEZYxIEuvqy4FQEhBt0PVkJazvShpuyl9rrnASxsOmB3A63QpGktNAbEV9F3VVy0vxTWcHIXFki+AMQowjmzmb4KwWyXvJkXKispGJTGqIFR41TDjNgVz6QHvBzit6hisyiJE6AXIDxGj5Y/omMYKwKxAU6xXmBdK49fn0v4Jxq/QhKlzY+8YXf6d203j5xDlI2pTLZExwTDlluDoJP50Qqs5TDcCTUaiiTwjgr76r4Vv/2NGieWeHT/H8nYw36gCk5jJZ9EvNVCyqrTem0bETXXCU0tiDHlHhMvEhwXHBpoSpgQiVRUswJTXAka9fWU66sRopvYA+tv91CL0+4LE8THG2osWBQVII8Oj55dnr2/PzixWU9/Oevv59+UWixrAaCOnV+W11/dr19ReoLS25Ltq2KzNUc29K6exMvFsz2CI5Ctxp2b4pyof2Mi6L/JsY4tarkc3DX+qMKXw8DVqnkWsNKcP0qXP3XVbju/BIcrC3ASibg0Jz4IYBjU/CMY7kcrAV+SEF+178uvpoPU5A/b8i+p4d/lYj50+r9sPFgiMKdby13k3HJM4yj2zerB1rz7PQInyA7r2o1RNt87jZr/wJQSwMEFAACAAgA1kyQSzgBcUK0AgAAVAoAACEAAAB1bml2ZXJzYWwvZmxhc2hfc2tpbl9zZXR0aW5ncy54bWyVVm1v2jAQ/r5fgdh30nUvbJKL1FImVWJrtVZ8d5IjsXDsyHbo+PfzK3EggQyrEn7ueXzn891RJHeELT5MJijjlItXUIqwQhokYBOS303TRinOZhlnCpiaMS4qTKeLjz/tByWWeU3F9yDGarY4g9bN3H7GSLyPr3OzhgQZr2rMDmte8FmKs10heMPyq6GVhxoEJWynmTc/5svVoANKpHpSUHViWn03a5ykFiAlmJC+rcy6qqI4BRo83djPSE3r6vLtT2R7IomysvtPZg3JalzASZJvzRrmM316VzA367JAwV+lqZ9vzRqkUnwA0T388YtZgwpeN/X/1EgteGES2tVcfsSjhnKc6/YzUd2YdVVgLmQcXX0Fnx5718eI5L/GfY9MuwpOX0xeTwaCefSUwkKJBlASds4mS/7+3CjdH8EeIy3nRcf8ghsZs1qs5f2Bd8LyiOSBlrHhtKlg6cKNiF285S+XD3ZSLLaYSs89YlGAAvYejCJswZb5W2f1jBmBLfOVkhyeGT2c0U8tThNe+AH7t7ycfG0FhvU25CvsgtV4Wpu+lZFrDwROxXNYSBPOG6nAvBpKLOZCSs5iQgzvSYEV4eyX4aUHexmJkhODL7T+skKKKAp91WZj1DM6fi+77xajt3ar0f0mtJdz+4nSI/xuipXCWVnp3yQ5nXid7hGdmGnSrzBDUtNBPLEtjzTW95CowmIH4o1zOtYN4wrk2OO5a60hOkqiHKCkP8vIH9KXftZUKYiVfjUCoWy6mOOVpCip/lMbAu+QdwUDRqdUpT6OYXKsygjwJQBYZOWxANzOmaqGKkJhD6H1I8DeeOhqSOoiHaq3e7WGrYorziOjStJPirZUYl7X0CPY6Lj6Fc4youwVTqW9WqfzwxCOju7M5TDOTPXFJAf4auocre3nSdSg+W/yH1BLAwQUAAIACADWTJBLOD/HHIQDAABKDgAAJgAAAHVuaXZlcnNhbC9odG1sX3B1Ymxpc2hpbmdfc2V0dGluZ3MueG1s3Vdfb9MwEH/vp7CCeKTZxmBjSjuhLdUqylrW8O9pcuNrY+bYIbZbyhOfhg/GJ+Ect91Kx0gRQwhVU5fz3e/ufnfnS6PjT7kgUyg1V7IV7DZ3AgIyVYzLSSt4nXQeHQZEGyoZFUpCK5AqIMftRlTYkeA6G4IxqKoJwkh9VJhWkBlTHIXhbDZrcl2U7lQJaxBfN1OVh0UJGqSBMiwEneOXmReggwVCDQD8y5VcmLUbDUIij/RSMSuAcIaRS+6SouLM5CIIvdaIpleTUlnJTpRQJSkno1bwoLPnPksdj3TKc5COEt1GoRObI8oYd0FQMeSfgWTAJxlGe7AfkBlnJmsFe/sOBbXDTZQK22dOHcqJQgqkWcDnYCijhvpH78/AJ6OXAi9ic0lzniZ4Qlz6reA0uRz2uqfx5Xk/iYeXZ8nLno9hC6MkfpdsYZR0k15cS//s/SC+6HXPX1wm/X4v6Q6urZCitQyjcJ2CCKlStkxhxUBkMpuPJOUCe+4HXjQY7FpBywkkqsOxKmMqNATkQwGTV5YKbubY3DvY3FcAxXNdQGouXB1agSktBNdwHhADw+Ksavzk2arGB4drqYfe+3Vat0YZUWNommE3oKwKLQpvipZqYyXXUnPPZKQEWyU0RpYF5vK85FQEhBvMLV2dGseA6XCB/Dvb3eZYmo3k0oyWeo3DFY+uN9P2W2UFI3NlieBXQIwiWA2b438ZkJtNTMalyiupoNoQLTgDMuUwA3bsqfGAP3P0Hl3kFi1xpAsBxnv4aPlnMoKxKhEX6BQvAJRz7fGbWwEXVOtrULqM8aFv5e75afzuoUuQsimV6ZbgWELIC3Mv+HROpDJLO6QjpVZDVRTGWXVWJ7fm75dB89wKX+Y/XYwb0PdYkvvxsk1hfhlBbbcZnVaD6IargsYR5FgSj4kHKY47lxbqAqZUEiXFnNAUL1ntxnrKldUo8QPsofXvR+jtCZfV0wT3MXosGZS1IHd29x7vP3l6cPjsqBl++/L10Z1Gi/UzENS58/vn5KcL6xdWd6ytDduOKnPXc2zD6+27dbEyNq/gKHQX9u13f7Wi/s7V33+dYOZxnQoNLuI3dfTOkYJaTRQPa8H162j1X9TRuvBrbXBjpdUKAa/BiR9rvAgFzzk2wL019V9psbtfL3wD/qEW+3dJuHPO/lsO/NPqPXztxTsKb/3N0kD5+u+/duM7UEsDBBQAAgAIANZMkEvQmuqLlwEAAB4GAAAfAAAAdW5pdmVyc2FsL2h0bWxfc2tpbl9zZXR0aW5ncy5qc42UTU8CMRCG7/yKTb0agviBejOCiQkHE7kZD2UZlg3dtmnLChL+uzsFYdudFTuX7Ztn3+lMM912kmqxlCWPydZ/+/1buPcaoObMCi5DXbToBerMinwGk7wAkUtgEVL+/nqUdyeCMmbSm04372hra35MEbQmNENoltBKQvsitDVqcy5sXfwOCjsUtS+o1uXpyjklu6mSDqTrSmUK7hl28eJXvb4IViWYM+icpxCYDvxqI0+OtwOMOpeqQnO5GatMdac8XWZGreSsLf9io8FU973cA72HwfMosBO5da8Oijjx6B6jndQGrIVD3rsRBgkLPgVR8+359QcaGDcLiugyt7n7pZ+uMOq05hk0u9THCDFZeTW4AUaTc7B2e+K6jxEQgm/ANKyGNxgBqPRK/+MCtVEZdqSBNnt+RIXis1xmh9Q9DJLDw6JtW/dOhfrjD1kwQioaoQUxkUXbu0FNfTy5jpxcG6UdU78KSpSUqChRU2J5FIPzuPglwf1HwrhzPF0U1QNRvY1VJ7hZgpkoJaoCPs8dNc7V2f0AUEsDBBQAAgAIANZMkEs9PC/RwQAAAOUBAAAaAAAAdW5pdmVyc2FsL2kxOG5fcHJlc2V0cy54bWydkbEKwjAQhvc+RbjdxG6lJHUT3Bx0lpqmGmkvJZdaH9+UinSRgEMg//F9PyQnd6++Y0/jyTpUkPMtMIPaNRZvCs6n/aYARqHGpu4cGgXogO2qTNq8wKM3ZAKxWIGk4B7CUAoxTRO3NPjYQK4bQywmrl0v4ukditkUw6LC4pb2L/szgyrLGJPX0XbhgFW8x7QgjLxWMDsXjdxi60D8AhqTAEyqwVACaH0CeAwJwI8rQIrvm+ekRwrxo2KQYrWeKnsDUEsDBBQAAgAIANZMkEvZnKM3dAAAAHQAAAAcAAAAdW5pdmVyc2FsL2xvY2FsX3NldHRpbmdzLnhtbLOxr8jNUShLLSrOzM+zVTLUM1BSSM1Lzk/JzEu3VQoNcdO1UFIoLknMS0nMyc9LtVXKy1dSsLfjssnJT07MCU4tKQEqLFYoyEmsTC0KSc0FMkpS/RJzgSpfzJj4or/9acfsZy39zyatfTZl39OZK5T07bgAUEsDBBQAAgAIAESUV0cjtE77+wIAALAIAAAUAAAAdW5pdmVyc2FsL3BsYXllci54bWytVd9P2zAQfi7S/ofI79gtHQOqBMSQ0B7GhNSx7a0yiZt4TeLMdgjlr9/Zzu+lbEh7aJWc7/vufPfdxb96zlLviUnFRR6gBZ4jj+WhiHgeB+jh6+3xObq6fHfkFyndM+nxKEBlzg2ApsiLmAolLzSA76lOAtQzYGBGXiG5kFzvgfsUuNtIJ0v07mgGLrkKUKJ1sSKkqirMFSDyWIm0NCQKhyIjhWSK5ZpJ4tJAXoNd6b+j4ZeJnOh9wVQPWei3B65JWo5nxQck1RILGZOT+XxBftx9XocJy+gxz5WmeciQB5Wc2VI+0nB3J6IyZcrYZr5Lcs20NklY28zXK744zz0lwwA5h03GlKIxUzjNY0QclkyA/W1KVVLzqAGt4VU7XvNav4153zRutnOkcy7Kx5SrBI76kM46CfTJMKqf2etaBT00Cro1TMiT7FfJJYvs67dWjPMFcgFbxdk8sapCOICnWxpqIfc3AAMV1R3EbdOwaxq2oJYDt9HXHQVqbrtlVJeSNaWa+U88YuILlZIaWVxqWTKfjIw1lgzBPnFXrpvUNcRPdJae/kNvjN+oNT/Va52xgP/RmE9A1NaE5xF7vuXgo1kGNdUMim1sWBcpNjG7nFT5mPV0PTC5HOumwEU8TWXMYAwjqinp7OQQlEmqwCUs5QjbOzgITnicpPDTkwzj04M0GZW7SYbewUFwKsLdBLQ1t2Uk4zqOxNQqyCcT68QPS6VFxl+sPAd7Rq+sDl8buebouuDtwdn8j1EcxGgGc4smVpd56u2r5vDezKlWnc+mcJaBWmEemC4L59XMQlmMfCK2pWWqb/o5NfuwBx3lPDUd01zfQe+iWvMX5lU8Ml+6xdLUJGFGMwH6cL7sMUA/YbsMwlvToYhbkTd1wJjYN/dvK9ps+bp1ruuHOuxDDZ84qxzGzdRHUEcsRZlHox7iovuIqBR22rVk1EvZFm60OAGRiiJA7+GhvvPF6UV35bPFRYO1ed27wC6XN6z0OuFOQaTWdXsRv94N8PgbUEsDBBQAAgAIANZMkEtfiFvqaggAAJEgAAApAAAAdW5pdmVyc2FsL3NraW5fY3VzdG9taXphdGlvbl9zZXR0aW5ncy54bWy1Wktv48gRvudXNBQskACB9aBeDjQK+GjZxMiUVqTtmQSBQIltiTDJVsiWZrzQIYcFNrdFghwS5JRLkEuOOQVI/kuAnWz+RaqbpEXKkkzaE3FsDKvrq6quVz/kXnTvBuo6YtR3v7KZSwOTMOYGi6j/A4R6c+rRcBySiLCouqPcuoFDP+jBHeU0oEbMDhw7dFQ+GvVraCA+qNuRu1oX3ppKs4E6TdzAXaThlgpj55J2LqkwpjXqaq+6JyKWG5I5Cdhhqb1qbvQpQA8iEjI9cMjHvpTnzg7lZ3AR2o4LfFG/3eTPNtW61Zr8Qc16q9PC24YsSVIbqS2trtW2nc55R64jXGu2atJW6TakhoTqrVb9vL2tdxotCd4G522Q0sTnbdTsNJsNbdvADUAjWVa0hrrtSOf1ugzacPdc3Q4GSqdWQ/V6XWpq21ZbGig1BNwSyJClLnegpEmK1N7KilzvSmigDpRBc4s13FZbqNvA7Vpt21QUqVbbOXc3u6y7dtTC00nd+YzAgyE4OMpzq3oguXrzdRgCs0X8lWczggLbJ28q3//ht99/+813v/nTp6+//fS7v336/T+/++NfK0mKinROAalleWpMBDIX1z8orVcVYymjsC1bHFk6cp03ldmaMRqczWnAwOCzgIa+7VX6P4zzJ5ldESTdkLAM7s6ek526jvgUhSW6IKfhOQWaU39lBw9DuqBnM3t+vwjpOnAKmbl8WJHQc4N74K6dd1R8UpHnRkxnxM/Zh7v8KQ5bQc+KCDevjflTCOnZM+KlGmviUwK3U/m8R/agGzdymYDKdf6cgq7sBdkLQIM/pzEBaMmDOvx5HsTIRwbsEm8Bp3V49gMJ80rilnkSRVfrVdl8WoV0wZ2dxz0f6EecR6EDBQtuYY0/hUB8glxhoSglbhPz1/YYk9f9XtLzQQsEN9tcEpIQOVam6uhqLBvvp8PRxWiq6BeVvhpXJeJl+aNGu/ux3mr/uFdNcAUlmVfycJiXhYSwVq2YLMOajIZTEIiHUwO/syp9/rs0dHRtDXUDV/rJf0oLGE/wTaXPfxeBXk8m2LCm5lDX8FQ3p8bIEn4ZYgtrlf57ukZLe0MQo2jjkg+ILQmC9uyGBEWe64gB3rLdYE0K6NNGV7JuTCfYtCa6aukjo9I3aRg+/ERIttdsCcmztCPkuJE984gj1EKKiHHeXkC72KMh+MeWLnBS33aDsyLaJ/KtblxMrdFoaE6xoaWUSh8HDtJCm2sqL2gim3gCMkIb1vKXwaci+4QEJHteaSGX+sXlEH4sbsilu1h68MNeYM0YQ0jGJCgAhMTBE8g607wdTTTuQ1CIbLSyo+gDDZ1c0mRDV0C2bqgjSE3Vysi3uJhUNgTeDeaQOmTOCsi7wqYpX+CpMnoHOQ61OSoJGr2FknxbEvQem1BD2CwAM+Qb/ULmFcHLMC2QtAbnNs937wHZ8znguDc3Ll1HQOEehjIR1RidldZk4i+vIZC6PDxS7bFgcLZ4W7gbAqaEDixzBXRBG1KxxrPry2v959OBrA+xNoV000a3U0t0Sa7Utx9QQBmynY0dzAmakbm9hkp4gDHHdcQYj7ww4Vdr9ytks6T/fJG0LkPD7754gUm5hnfAMtgxgzLYpqzYc9q525IZvNAQnutHrSjigBebYKrYkCf66POEKHL9tRd36c8RqEfjygbrWTte76/iYfs/GGPGLVjRoaMpLi0FwrAS8yUHFk+vFFA3BqBuHPdzaPj8lFpKgDFKZBgUvULMDXguZ8gNeLSciFusmLoFm61bMuOnjwJgUatx1A7Hm58RPQKH9MdSnZE7Cvslj9ibeCMDa5cIf5EoZ7ZKuaXF0q0hGG6AzEWcVCDVc31+hiom9voKp66IV4PcfG7p2nNEdXvuvVgRwM9rnzzdh92F1BdUz47SvI4XpZ+90pB4ipNY77jcBuKxQAvHKlOfr4qYieWJejlVZUPF/ETB69krjoPq4D4ZWuZ0KCtcApSJb7P5ElbhO37OKy4rPhFoeCCDvGTyJrHD+fLfv/5LcTF79sRUlFB/WlYOFD/vmvhR3i8Mykj0ywJyLFnJQ8VLQWByoEqh//nXP/77578XweqQn5/lxGLHq5JPfX7DVUg1VEASRdmyZPXyCorEFDVB1yFsBUsKuZInb6Hvia1+pX9lh/fQNy1KvbKChON5arLSNuxOuGvmuQEpCX/1QsQnb+njqaxp4ugPJeq58/t49XXg/JLc8iGPLsrIUy9lA5rznkjiuKy8TLG2pU0LOkL8vusHm4NL3SNhd5/i2dDCWe56JmAh9cb8YuvpTS4w8Hs4SOM+C/mJPn3LckRL+iGJXcKVpexzjsGEMd8qZnh3tH3uCS8dJ8OaEPb5bqgHi4IaTybDnqfvo1RVEde+/TvbixLEI+2J4XDGSoYylu+I+/wG+cie8GeI+/wmX1BGcKh7AtofySLTqzjFDrP0IoEDHhKIFpXwpG95Hm7BkF/JRhmTEkKe06cO6Yt10XJ9ktQyp2UNrh6xuBc8bl2uOGb2IKYd8a8ccgO73K2eTt4ec5lHjme2mAfUXzb64v1Q+ic8h/I//upg3xkxFbGHFXlTgUOIPV/yNh9VUCLjTYW7M/5+5hhulTYz3ssySGHNaagvmrno5aVUBryFl1NF41I/DepVn/ipVz0VoV4i9ngAg7U/IyGGHHBJmpx5WpZ7md6C3YjNaB52ZDCLZ0sQHcDpKMVkCLm0Ehuqx6SK37IMsK1krkc2JG1UGULGN6en34ugOE7ntsyG5I5lszuhlC6CpNPtUjHLnR84ChOnsYO4eKRk0TF7FonpH+hW6dKTUXZgNUrbNM/3LGtMyGXuAWXAeywAvWp2lYUu9eRb1n0aQEHe0b86+B9QSwMEFAACAAgA10yQS+9ftoEPFgAASHUAABcAAAB1bml2ZXJzYWwvdW5pdmVyc2FsLnBuZ+3da1hSWb8AcMtuY95mpryUik3TZbqZ42ipKdplmrLUMk0zJcUkw2sGKAiUltpU+nbzUipdpsy8kJriDdE0qZykJhUShYzUhAAVN6Cw4dCpec/M1Puc53w437bPI4rutX9rr73W2v/1/8A64+u93chgkYGenp7Rjl+27tXTm9Wup6ffOW+O7i/3W/1v6H7MSNy7fbNeRZfVqO7NLJTnbk89vcrs+eqw2br3X8X/EpSop2fc9uF7BjPuboSe3vGBHVs99yWFigd8zq7BDXQMyq6mzGjWo6XOT1iKWnFztdFW332b32wO95hn4BmybcGZuq++yzu9c8GpX+bN+vrS7p9s897fHDcBlYXKTr8fSqf3+4OoBlWzsdVPxYThyX0Ih5ey+lLVJo4RiS7rcm3cwEtCKvrQ1AGQNHRlvxpraHHoxIw5/3ip6PIQBfc03Es2Irsd0Y6PwLVTQvf1rd73Iz4/1iIw/HrffhXGvJ2HF6213zV6+AvH1EXp97QI2Wk4PlFxB/582ennmMsRnx11yLbNo+b+XGDTTlxSh7WEhIU7tOjpG67/y4tHw8mjYSYkrYo/P9w740vVyVzvu/a9J37h5Phqwd+KfiyfM8NzF3j+LqP5/mFiWCK5kWH59/JyS9P2Wfae575w4h9tM2fAZvM2H1ryeZN57jL9tv3zpjy5Uj/VYmzP63K9AL3PTvi/QQaHZkMQBEEQBEEQBEEQBEEQBEEQBEEQBEEQBEEQBEEQBEEQBEEQBEEQBEEQBEEQBEEQBEEQBEEQBEEQBEEQBEEQBEEQBEEQBEEQBEEQBEEQBEEQBEEQBEEQBEEQBEEQBEEQBEEQBEEQBEEQBEEQBEEQBEEQBEEQBEEQBEEQBEEQBEEQBEEQBEEQBEEQBP3/QWOv48gqblcc8wsf/X7I9tEJ2+XzDG5+4XPfL8/wNFSuHPvhNpcZ1RP2j3KHeLpymV+F/+dywrrTpz4DdXXcZYr8vCI3DeeFt2w/SZsZOOOzKnroGmOW/Req/vSE7ZyUBUmrTyw88X+Aog3C4xigXDI1QuG7gZMvG5kwcori8dJsJf2NRbd9KXI/837WUP3TScf+OAUmugsDUxLKTP92iS2jhoZkCX04YM+z6yS4oj+xtMGTqAacxGIqaFFQda3MODyueWpY4oWYvqhX+90JsX4gsyprtIRhGyoAsRXIRCFSClIk1wqRIs6Pf206h7FpEZX/docrUJ1AjHYTYQqD3zti3vx+MZuBS+nIpRqHs9xVZRbY3yx6NwdZv6zB9feJECIQew8puwUDj+xn5Fox7VIG5zeyQwlicoWqFAEeVTyLI8kkChxDNbBNin7CH3EB497ZMdQTKqamGA6Ozs0Cx0glomfWrAZWH6jIZaiH9NnBBEaXpXMH/0XjWp9N4+2xfGby3WIkJagBWONLu6VNTnhHFIutkX/uVRCpj/nm8Vp4mtiVP+WtQHU1dDlSvq6V1rKJhPeXzgTMrQwuO68wuvOhCcYO6ur7K9LvwpstsOnnIYZBx/ph7ilKOLs0L4AcOn6bRH67FFav4i+TsjDG5Ot7mM2bA61lLJK8GqdlZKFPl2MR3YdhKg4zEhlJDwkp5tVWsCW5x/ZcKDldM62lq6Kf/tIYk6G2VsV6EcsA+8tDfq9cgfzbXqyZGFdjbcGoJbYe+funJmdHX+94uYKSMhGJ9EWb0VXvmrkdJVpNQ3b2VJVfaRqnBN7SreCnEd8NsVMOmoCcjDjEjBtvtoPSi7YBqPTdsy+4LD1isaQvaBOzqZzHnky7aNbQN15SfWtVag+ZdqJ7XakySOEP4rb9jqXUXO+t2G/TZ5m2MC8ddY6obIMVnTsqjhk5Fw26CpFHUN9LGtcC9htYxQbhIxurjz8Juh6bMfdds82/u4fKsFu0K0TGavKKI0hlh0ZV9cOiHuKAq7GXnXl7lnqSWX4/hxcWTKUB2JCH3Bgwr5hX4VYTHdVy7/qPpJ28bhUmnTPV7EkrXmIszTDYDvAFvkE37hbS/cOqt1F/PdhGi7NZtfU8S34UNbPLucChCpDeZVAL5LFeZyPpXNzjEZZz15qQY2Z3uQnNLOqWpqRgxbef+m1/xkl8TImXsh6wot3ApbASFktU0sBp/FE60j93fngq5xF5PHBmshiTM6fSRR+lnt4rYJR+t8t1fpRYHA8CJovuSBrN2jsSjli035l5QFUtdy+u4M/3Tvy5L6ZvGreGvlbnZ1YmEqtFAz/TkODIDmleQ7/9pz0zTgav9/WhNA6xjRbDjSUDqBF8fwqf7OOGqcKtyTm4TjdDpXLIT8f6V3R2o7fUiAJWlnY+ui9zz6t7YOuE2mpKiBhn5/A2lCYS2waOuWIdGKSxNNgajZLt/nx0wDuXokBfFIiTPu6pEU+eEzu17W2xjb6irFCUIFumdmO5Kfpb93yYrZ20z7EVPqm8FWBOZ27BkgCfKwWEwspfw4ADEV6h8cROscxJxt8nispum+ecYlQ5LRtk2Ljofhm0Ly+uM9YOPZcvCgdQYuBxH6Cgp3Pcl2ZorL3iOomUJXK6lBineLqa+l6jZMIltT9fL1J4TR1wwLjewXN6BfcnH+0lMDuHFIrr/ZW49x/35thIOWmOSBl/Q85xkws4RVSklpir0YTiR2+n3eTQZ1XGEUXBjRTwPQrHIE9covRvOz14sgIO03q84N2pCGZwuT5gXEhoHCL3PB+nIvQNAXwx2GOCbePaN3mDySppCUPmu9KNkxFKeidGx8E1g3FKkiIE+5hPfsd0B+ReqYH1R6jOTiTYwtBVmTXkw1UanEWgd8I1OkvRXN+bUPFLj+TaoF/A6vQecG9r1bZOs8fpdvfgKdfw8LZ3/kvQSieBh1MTDP/zgbpgGc4QsY/8JKaeais/H5eCVHyYs/QpcqAmoXMEz5LnKJxxwcI5LDpjLQ2pxsSJ7C14d3ji+KkpmyOuvVmOHztpbtTrbq3BVA6TMpJ0rYiZ2J/uNe2aoykFEpniMs9o4dy78rats6lhx0uqjToulFUEs0v5KlLPECAXT/vhAhub1qGl0kIc75URoik5qbAh9EMbqHwXfGqDxhrbgFZk0vIX3eOFhFUHCfciQtzVAwRyBi+Dp9EyLNmVFcXf90rNWnTTw7yedaUOjD6KCWIf41EVlj5IZL/xDwm4Ec1nvOYQdsYM1NaQtxP2gA0DXrGdzStxd/PrqYsBzEQ5jYfXeoWB2hKH9qNjdzuP7uIoHirpXN08sB90E1AHBPHkp7YB/O1CwsBV7qbmWGlSnfpHWF4jot/u40AtYHnQ07t7mcF+K+oMfbIsKSf8sqNKLc/BBM8Kf/PLJnJVefhhD9dXKI5HDmmNG9KLz6qr6WZuVFcPfrUDGKFfShMqe8YtKBH7pDRNk80tqWtJVGflEZriX+xvXdGmaPhvD2AFwrQK/WBGuv09DQFhes3gsMCf5GVaylDQGKBYZTqcyjGLoNNGW90nJ3h8xuREsPOW988Fo2KW4llXZTMD6abAhG00fu+69F7RTme1PwJRHL5H6h46DZQ0F3crLsrRq04VCg0rpzl91PG6qkk5TQRkZXRKpYkP/93568j6QN8eNAxxHmbuXfj2j5vPm7+NF46L+598JybW5rywyc3KGJSvOVuPqharOHhNrVVuyaXLQnvN2KxbvCeegAW5H7Mqy4jb1XzpqjEx51Gv7uqCTRfDzg1aA2cR6jcSzgM8nqLrNN5xNAw/aG7wayP+nbmq550mdGIiZVLVfN9KJN00iVTIFdrdncT4QkVr90j8YvsO/YfdmJHm0fOMQSDlvepAlXSxqD41UMVz3OQEeKD4QQkZm56PWtvlIkZGrqmegR0fYwJ+Sym1Ge9rWMo8JOD5LolWotZmGsGqA5qOsv51ZAn6XrAhTFDTejxJ7k+PAe8xfw0mhUosX024cwWj08o+Lmt2JVHKoO8m9gMb62a3JijRTFzKN905XPeUa1UvXN0FnSyz9r7W/FVkZLxiYfsiTnriqN/y7ITtFXRBb6jW92BqoPasrE/VDli/9NqwHsDcKgT8+esVsylOqYasq1cJIUxewsbvM2scHnZoXQF3Wn/WeNRYTVbPBu2WIpdXjdbrFDVpn4KvvUZWAsSVAqGRuKwcf27jwnYhi3tmk3iUSLft7bq6qINqxq/VLN1FVxE7WWDbyXrg6lrPMo0EaxXs9YpNznqxJx0W9+qdNczzPUN77203OrNm5IFZZqqLue5EGQzRt8j5m1CZblXv6sq3iadtbNfHW+mruqaFxIHF7qfv01IBCdXLONyPVm6jtppwCacLBicESqyV9fZPWzixWm7AcTSH9lX9D9gr4m6UznkWZlpKmQpeaoEoplNKUKsNl/q6lpa5OUW3vtvH+p5zLOUAp5QbwLxO17zqrh7pgEk3Hq2ZF8heXJTg1BRS7LKlTJNVQ3mJct1SduX5IPp4TdofRZHH+D750fGLT4Utq+AKf7gkLQx1UTueokur1lLyxDG9NzVtMM19lZzGICrObFKHkANyy4nkCjKRv3IAxaxnyWdX8mRq7tmjtZiSwhuYMofq4a4D1mSiC2AZ7sWoLU8+P4+ULWAnHLf6NBjc9L1ghBjLfdz5D2mHHNTbf1u1oMdhWXr2qDAhEpxSnsoffIVY+1uPtrbYy9vxwm3YftbkHwoHjXOze7o8gc10xqUHSt9eH/RbNtKld9YwXNxl91PbUIqSeqVmZx/pumUotTBmvYY9d7jo1/qhbQDXJElg/gIdOKuy0zh8YePTVyh3Wf4Au1leM+Dn4wac5Ge7yTkSP8p09wDmVCVXNcxRDb+eABRTS1CZNbQYk5kX0wKJ2qt4g6H+oIiyCpowzzny4+QVYZGkHmeau3XeNW9PR2WeX9ym/OFSufM5ypIXhKcRA+mDZ5/RLp3q0H4juJrZk9g8TDSaO2xGPYCzVFy+vTZCObFKnI8TcI/fsw1wwjNHeEU/Bs0NU6btWX1WfLo3vW5R3aoqMb68Ocsk0i5z4WRJ8YYut8NVdO3gS2KHZ/TBbSKGSTL+9xw/VS/vRbC7vRxc339z6HbBEjmbocEo6lnE2P0vSptbfgdJw/koSYUfu5wWRLAKgQsWl6um6KpkIdpD1eeMM5hUxvTl16pCNz7ANRFMjtzx9ofNrRvPD2e6+8VInIzn5oQtQFMda4ewk1m5ncTC8D+DHMexh/PtrJZligngvRK2KTo7iql9+vYiu3VRUVTtpP1kP7KTBzYMjWjCOIuLBh2By090g95NRgUu9MZ3lL/d51kWPZnFousCsCT/bcGz0PB2Q23PaeyJDJ/qEtHClpLigm5Pqr47aU+DQbTf4L3TNGxyaa1Asce0j2vCOp6Hp6RyCNTZWIpPfll1qw1x8gXdPtriibABcELDww7y085+r+/HH0vXXgyXRl1qM++lTLvweWRp3jqww13TbG8sF4u6nWGHuvmOmyIBkKppJMIWtKfsHp3COS/9eH9Tnre89IETfReICl85Kqi7aim4DF1MoLuShO/RqPQeriI0g6aoo6FuKOSJK+iGcbIx+xRVIHelO+6Yb81VuYlXTexLd8n4etKvtgHL8cxI4US1LpDKcV0+GlPbn4zmDQcyjyEmG3RhxESnHd9t4TF+fphfLvHNtxQOqAuseKAEx5Cpnma1mpCVbY3FHdNuZMOjZ4JkjuHChkTEhvTV7IMLSln1ZkQhWUGPPyLFVkxN+/MPKR7d8XPDVOMWZ+yJVrugBDSxtUmuqjXz05R30agJlHMJsGC5Ta5/9yvzO8KEye4dG8QwHjqbPOKdYzm30mCruAEduh/bGd+n4hSvo7jYAOfqB8/AE1dY1Yi67Uu0cJtWrsrSffcDa/4WwSFVoHDk3I+VQ4mbTVVShkv97C57fmRnIW04JgsTbGef2XN2iI1OP39rP3GvZiKX0aQaCH1NSCqkkoDSRjvyVGc458qj+2brH90nmR7UXdxuU7SPAo0wOQpEaWfqwj6C+AQ2WYr5Bk9LFLOp2HRp/0ysxKG9j7/BPS1mXdeHpy1o2v5pUTI6J5QI9KR1fROsUk7sreA38u2GsEUybNPkH17XwgOtvXSL8Eal3fd0n2kf8vRLnPa7jvVY/3wbypQ/2anJuzBgajybfFAXPsfKd1XzRrylE0T+46MDR6m31ysWhWLu9Cq37WTVHI+ZWp7yePwdSBRkbgRczomJk7F/rYWhOkahlrEQalYVnZmJtpMOSNF8fg1C+wpFGbBqm1U5/0zY6fsfntBUS7wUSVaODWoLrJ0UPz0eD4qAge+2z/6QLFCxXKqGDSsHR58svJrhc6PsuZ92QBM1ugxBwFMEXjymfUXiPa69eVvBkuGM/CLnXIeHH3MBJH0f96mIfQtEyRs7kG/QyTCAujOWeC/CNavLtPFfK3v/e/mYiu98tTQ1cBh9PfnpW9Dt8AQH4YNH8LNAxQDbb3kuyUr3MDoGt7L/c7UntUySPdtggnervJ3NWjeEp6vAvbEjzrFMEVW3RDmzLTXPFju+ja7Y8WGA4MuLxoPCBeyvZZefiIyjUjmjaZxm84fw3g310666yutWkqDb0nWoj+mYkwf1gUV7mfho/Ki0eET9R5y2MpZ/1q6ZA1rexJUJj328ZTZuj3Xzdffbs0KtegROhv/ao4XBQ6pC92lfbIcBl3f45E9efpJfvKs3cSIb2I2WgGuSeQzuBZUeTQHwh6L/TGhYbmQKHvnB14VOaAi83KZsNKPrIgWGZ0bJ/JazKrsRKusHcrmd85bwUWsXHB1N5+dYXUNop9k4T6RVE14LPvEhHVOAUjLCtPGhrfwaXz0cubS3sitF9aFSY0ePCf2ei2SNmiweewOtTX+g6Os/b4uePmB4vQZ+FvESEDlW47tELuxJ+3J6OQamyGq92rmfsiRnbyibZ59xUJt3OlHSxehVxYxWTr0xZ9QR3lcyzbZXNsTSn131MWMDu51eeLht0C4wWSckVny4ykGZ3biMxfzd7SPUaVSA3+r2FqVBNokvUs5TgRHNMiZqNK95ODESY9qIifCSZCJDRxbghAtOoJv4vVbXPuwouZ+6TH6FmnI4bgHhfx4ZsidvGjoZls4BWQv/mlQr4Hqcv8uefn+XWBg2yupgKxO1F5v3wrRX7YkljT2eZbzxkpzpZXPf5FRUyw3P3MYJ+4GKURL3WPSq+B7RmR6/R0Iy0ydfPc1mkBQ/NTbsMpQ9m3rOWhHHMv2Lkot6fZUkCfljQ68mukAzTp0q6F/Q3queXUFIRtjGgu7Jg6fNsR+SQZLBtgyY8kNkMjDNlApkzsx/ZAB1QyKV8zujYk6Wnc3n+cGWmEUfcpWoXfb//I+e/p45s+xf32pZraIFyQeokv3/yH86zrFR6zqD+datX0gHnjg5T7/noY1aANNmKg+x921m+1+x/Pwg7k++a9+3MrRgnOeuGZH/aTfMVgmcUbAMe+2R3xMs48fPK6qNu74oEGyYHw6IKFo1auvsUy3mM7+QomR51FDlItA2gDxGJYNohaRRaoD0vvClXTjrvtL/uH8oCLO7LTyT9KbnvZ7ua8c2760Vmw+l/hdQSwMEFAACAAgA10yQSzeoczFKAAAAawAAABsAAAB1bml2ZXJzYWwvdW5pdmVyc2FsLnBuZy54bWyzsa/IzVEoSy0qzszPs1Uy1DNQsrfj5bIpKEoty0wtV6gAigEFIUBJoRLINUJwyzNTSjJAKizNEIIZqZnpGSW2ShaW5nBBfaCZAFBLAQIAABQAAgAIANZMkEu27fNMcQQAAAQRAAAdAAAAAAAAAAEAAAAAAAAAAAB1bml2ZXJzYWwvY29tbW9uX21lc3NhZ2VzLmxuZ1BLAQIAABQAAgAIANZMkEtN8AC3sQMAADkPAAAnAAAAAAAAAAEAAAAAAKwEAAB1bml2ZXJzYWwvZmxhc2hfcHVibGlzaGluZ19zZXR0aW5ncy54bWxQSwECAAAUAAIACADWTJBLOAFxQrQCAABUCgAAIQAAAAAAAAABAAAAAACiCAAAdW5pdmVyc2FsL2ZsYXNoX3NraW5fc2V0dGluZ3MueG1sUEsBAgAAFAACAAgA1kyQSzg/xxyEAwAASg4AACYAAAAAAAAAAQAAAAAAlQsAAHVuaXZlcnNhbC9odG1sX3B1Ymxpc2hpbmdfc2V0dGluZ3MueG1sUEsBAgAAFAACAAgA1kyQS9Ca6ouXAQAAHgYAAB8AAAAAAAAAAQAAAAAAXQ8AAHVuaXZlcnNhbC9odG1sX3NraW5fc2V0dGluZ3MuanNQSwECAAAUAAIACADWTJBLPTwv0cEAAADlAQAAGgAAAAAAAAABAAAAAAAxEQAAdW5pdmVyc2FsL2kxOG5fcHJlc2V0cy54bWxQSwECAAAUAAIACADWTJBL2ZyjN3QAAAB0AAAAHAAAAAAAAAABAAAAAAAqEgAAdW5pdmVyc2FsL2xvY2FsX3NldHRpbmdzLnhtbFBLAQIAABQAAgAIAESUV0cjtE77+wIAALAIAAAUAAAAAAAAAAEAAAAAANgSAAB1bml2ZXJzYWwvcGxheWVyLnhtbFBLAQIAABQAAgAIANZMkEtfiFvqaggAAJEgAAApAAAAAAAAAAEAAAAAAAUWAAB1bml2ZXJzYWwvc2tpbl9jdXN0b21pemF0aW9uX3NldHRpbmdzLnhtbFBLAQIAABQAAgAIANdMkEvvX7aBDxYAAEh1AAAXAAAAAAAAAAAAAAAAALYeAAB1bml2ZXJzYWwvdW5pdmVyc2FsLnBuZ1BLAQIAABQAAgAIANdMkEs3qHMxSgAAAGsAAAAbAAAAAAAAAAEAAAAAAPo0AAB1bml2ZXJzYWwvdW5pdmVyc2FsLnBuZy54bWxQSwUGAAAAAAsACwBJAwAAfTUAAAAA"/>
</p:tagLst>
</file>

<file path=ppt/tags/tag3.xml><?xml version="1.0" encoding="utf-8"?>
<p:tagLst xmlns:p="http://schemas.openxmlformats.org/presentationml/2006/main">
  <p:tag name="KSO_WM_UNIT_TABLE_BEAUTIFY" val="smartTable{7097f6a6-86c5-4a47-8e6e-315d18cc7b9b}"/>
</p:tagLst>
</file>

<file path=ppt/tags/tag4.xml><?xml version="1.0" encoding="utf-8"?>
<p:tagLst xmlns:p="http://schemas.openxmlformats.org/presentationml/2006/main">
  <p:tag name="KSO_WM_UNIT_TABLE_BEAUTIFY" val="smartTable{2d68ee34-7dde-427c-bb42-1b739456a811}"/>
  <p:tag name="TABLE_ENDDRAG_ORIGIN_RECT" val="426*198"/>
  <p:tag name="TABLE_ENDDRAG_RECT" val="39*206*426*198"/>
</p:tagLst>
</file>

<file path=ppt/tags/tag5.xml><?xml version="1.0" encoding="utf-8"?>
<p:tagLst xmlns:p="http://schemas.openxmlformats.org/presentationml/2006/main">
  <p:tag name="KSO_WM_UNIT_PLACING_PICTURE_USER_VIEWPORT" val="{&quot;height&quot;:9318,&quot;width&quot;:15550}"/>
</p:tagLst>
</file>

<file path=ppt/tags/tag6.xml><?xml version="1.0" encoding="utf-8"?>
<p:tagLst xmlns:p="http://schemas.openxmlformats.org/presentationml/2006/main">
  <p:tag name="KSO_WM_UNIT_TABLE_BEAUTIFY" val="smartTable{a99487d6-9c7d-4126-b484-944519bdbeba}"/>
  <p:tag name="TABLE_ENDDRAG_ORIGIN_RECT" val="433*197"/>
  <p:tag name="TABLE_ENDDRAG_RECT" val="72*125*433*197"/>
</p:tagLst>
</file>

<file path=ppt/tags/tag7.xml><?xml version="1.0" encoding="utf-8"?>
<p:tagLst xmlns:p="http://schemas.openxmlformats.org/presentationml/2006/main">
  <p:tag name="KSO_WM_UNIT_TABLE_BEAUTIFY" val="smartTable{672b09ca-9ffd-4d43-8d0c-5d1ba4690eff}"/>
  <p:tag name="TABLE_ENDDRAG_ORIGIN_RECT" val="453*239"/>
  <p:tag name="TABLE_ENDDRAG_RECT" val="267*196*453*239"/>
</p:tagLst>
</file>

<file path=ppt/tags/tag8.xml><?xml version="1.0" encoding="utf-8"?>
<p:tagLst xmlns:p="http://schemas.openxmlformats.org/presentationml/2006/main">
  <p:tag name="KSO_WM_UNIT_TABLE_BEAUTIFY" val="smartTable{97bf7610-65bf-4808-9ee0-f4ea14979452}"/>
  <p:tag name="TABLE_ENDDRAG_ORIGIN_RECT" val="454*196"/>
  <p:tag name="TABLE_ENDDRAG_RECT" val="45*300*454*196"/>
</p:tagLst>
</file>

<file path=ppt/tags/tag9.xml><?xml version="1.0" encoding="utf-8"?>
<p:tagLst xmlns:p="http://schemas.openxmlformats.org/presentationml/2006/main">
  <p:tag name="KSO_WM_UNIT_TABLE_BEAUTIFY" val="smartTable{8262de8d-9352-4f76-811e-8ffb9e792cd7}"/>
  <p:tag name="TABLE_ENDDRAG_ORIGIN_RECT" val="401*309"/>
  <p:tag name="TABLE_ENDDRAG_RECT" val="78*169*401*309"/>
</p:tagLst>
</file>

<file path=ppt/theme/theme1.xml><?xml version="1.0" encoding="utf-8"?>
<a:theme xmlns:a="http://schemas.openxmlformats.org/drawingml/2006/main" name="Office 主题​​">
  <a:themeElements>
    <a:clrScheme name="自定义 1490">
      <a:dk1>
        <a:sysClr val="windowText" lastClr="000000"/>
      </a:dk1>
      <a:lt1>
        <a:sysClr val="window" lastClr="FFFFFF"/>
      </a:lt1>
      <a:dk2>
        <a:srgbClr val="1F497D"/>
      </a:dk2>
      <a:lt2>
        <a:srgbClr val="EEECE1"/>
      </a:lt2>
      <a:accent1>
        <a:srgbClr val="E1596F"/>
      </a:accent1>
      <a:accent2>
        <a:srgbClr val="B95496"/>
      </a:accent2>
      <a:accent3>
        <a:srgbClr val="00B0F0"/>
      </a:accent3>
      <a:accent4>
        <a:srgbClr val="E1596F"/>
      </a:accent4>
      <a:accent5>
        <a:srgbClr val="B95496"/>
      </a:accent5>
      <a:accent6>
        <a:srgbClr val="00B0F0"/>
      </a:accent6>
      <a:hlink>
        <a:srgbClr val="0000FF"/>
      </a:hlink>
      <a:folHlink>
        <a:srgbClr val="80008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490">
      <a:dk1>
        <a:sysClr val="windowText" lastClr="000000"/>
      </a:dk1>
      <a:lt1>
        <a:sysClr val="window" lastClr="FFFFFF"/>
      </a:lt1>
      <a:dk2>
        <a:srgbClr val="1F497D"/>
      </a:dk2>
      <a:lt2>
        <a:srgbClr val="EEECE1"/>
      </a:lt2>
      <a:accent1>
        <a:srgbClr val="E1596F"/>
      </a:accent1>
      <a:accent2>
        <a:srgbClr val="B95496"/>
      </a:accent2>
      <a:accent3>
        <a:srgbClr val="00B0F0"/>
      </a:accent3>
      <a:accent4>
        <a:srgbClr val="E1596F"/>
      </a:accent4>
      <a:accent5>
        <a:srgbClr val="B95496"/>
      </a:accent5>
      <a:accent6>
        <a:srgbClr val="00B0F0"/>
      </a:accent6>
      <a:hlink>
        <a:srgbClr val="0000FF"/>
      </a:hlink>
      <a:folHlink>
        <a:srgbClr val="80008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12839</Words>
  <Application>WPS 演示</Application>
  <PresentationFormat>宽屏</PresentationFormat>
  <Paragraphs>2210</Paragraphs>
  <Slides>52</Slides>
  <Notes>24</Notes>
  <HiddenSlides>0</HiddenSlides>
  <MMClips>1</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52</vt:i4>
      </vt:variant>
    </vt:vector>
  </HeadingPairs>
  <TitlesOfParts>
    <vt:vector size="72" baseType="lpstr">
      <vt:lpstr>Arial</vt:lpstr>
      <vt:lpstr>宋体</vt:lpstr>
      <vt:lpstr>Wingdings</vt:lpstr>
      <vt:lpstr>微软雅黑</vt:lpstr>
      <vt:lpstr>Lucida Sans</vt:lpstr>
      <vt:lpstr>汉仪综艺体繁</vt:lpstr>
      <vt:lpstr>锐字云字库美黑体1.0</vt:lpstr>
      <vt:lpstr>黑体</vt:lpstr>
      <vt:lpstr>Agency FB</vt:lpstr>
      <vt:lpstr>Times New Roman</vt:lpstr>
      <vt:lpstr>等线</vt:lpstr>
      <vt:lpstr>Arial Unicode MS</vt:lpstr>
      <vt:lpstr>等线 Light</vt:lpstr>
      <vt:lpstr>Times New Roman</vt:lpstr>
      <vt:lpstr>新宋体</vt:lpstr>
      <vt:lpstr>仿宋</vt:lpstr>
      <vt:lpstr>Wingdings 2</vt:lpstr>
      <vt:lpstr>Candara Light</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炫彩气泡简洁大气商业计划书PPT模板</dc:title>
  <dc:creator>Administrator</dc:creator>
  <cp:lastModifiedBy>Hyi</cp:lastModifiedBy>
  <cp:revision>247</cp:revision>
  <dcterms:created xsi:type="dcterms:W3CDTF">2017-06-23T02:08:00Z</dcterms:created>
  <dcterms:modified xsi:type="dcterms:W3CDTF">2021-12-08T07:14:03Z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FF00E69F3AD54A2AA5FF90F23E494BB3</vt:lpwstr>
  </property>
  <property fmtid="{D5CDD505-2E9C-101B-9397-08002B2CF9AE}" pid="3" name="KSOProductBuildVer">
    <vt:lpwstr>2052-11.1.0.11115</vt:lpwstr>
  </property>
</Properties>
</file>